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Oswald Regular"/>
      <p:regular r:id="rId28"/>
      <p:bold r:id="rId29"/>
    </p:embeddedFont>
    <p:embeddedFont>
      <p:font typeface="Oswald"/>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OswaldRegular-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Moonem:</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Good evening everyone!</a:t>
            </a:r>
            <a:endParaRPr/>
          </a:p>
          <a:p>
            <a:pPr indent="-298450" lvl="0" marL="457200" rtl="0" algn="l">
              <a:spcBef>
                <a:spcPts val="0"/>
              </a:spcBef>
              <a:spcAft>
                <a:spcPts val="0"/>
              </a:spcAft>
              <a:buSzPts val="1100"/>
              <a:buChar char="-"/>
            </a:pPr>
            <a:r>
              <a:rPr lang="en"/>
              <a:t>Since, this is officially the end of this Boot Camp, I, on behalf of our team and my classmates, would like to express our heartfelt thanks and gratitude to our Instructor Teddy, who has been a passionate and dedicated teacher from the beginning of this course.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 must appreciate his instruction style - smiling, optimistic and encouraging.</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 would also thank all the TAs - Artem, Geoff, Gael, David, Sara, Ritesh all other TAs for their friendly support.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Thanks to Nick, UT, Trilogy and people behind this amazing Boot Camp who created this outstanding content for the Modules.</a:t>
            </a:r>
            <a:endParaRPr/>
          </a:p>
          <a:p>
            <a:pPr indent="0" lvl="0" marL="457200" rtl="0" algn="l">
              <a:spcBef>
                <a:spcPts val="0"/>
              </a:spcBef>
              <a:spcAft>
                <a:spcPts val="0"/>
              </a:spcAft>
              <a:buNone/>
            </a:pPr>
            <a:r>
              <a:rPr lang="en"/>
              <a:t>[40 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90201a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790201a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Before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90201a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790201a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90201aa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90201aa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90201aa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90201aa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6cef86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6cef86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cef86e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cef86e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6cef86e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6cef86e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cef86e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cef86e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790201a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790201a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7615efa1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7615efa1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Moonem:</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As we see our topic is to predict win/loss in a soccer match.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&lt;go through bullet points&gt;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615efa1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7615efa1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got our data from Kaggle</a:t>
            </a:r>
            <a:endParaRPr/>
          </a:p>
          <a:p>
            <a:pPr indent="-298450" lvl="0" marL="457200" rtl="0" algn="l">
              <a:spcBef>
                <a:spcPts val="0"/>
              </a:spcBef>
              <a:spcAft>
                <a:spcPts val="0"/>
              </a:spcAft>
              <a:buSzPts val="1100"/>
              <a:buChar char="-"/>
            </a:pPr>
            <a:r>
              <a:rPr lang="en"/>
              <a:t>Where we’ve got four dataset in .csv format.</a:t>
            </a:r>
            <a:endParaRPr/>
          </a:p>
          <a:p>
            <a:pPr indent="-298450" lvl="0" marL="457200" rtl="0" algn="l">
              <a:spcBef>
                <a:spcPts val="0"/>
              </a:spcBef>
              <a:spcAft>
                <a:spcPts val="0"/>
              </a:spcAft>
              <a:buSzPts val="1100"/>
              <a:buChar char="-"/>
            </a:pPr>
            <a:r>
              <a:rPr lang="en"/>
              <a:t>These are data from 1996-2021 on over 6000 matches.</a:t>
            </a:r>
            <a:endParaRPr/>
          </a:p>
          <a:p>
            <a:pPr indent="-298450" lvl="0" marL="457200" rtl="0" algn="l">
              <a:spcBef>
                <a:spcPts val="0"/>
              </a:spcBef>
              <a:spcAft>
                <a:spcPts val="0"/>
              </a:spcAft>
              <a:buSzPts val="1100"/>
              <a:buChar char="-"/>
            </a:pPr>
            <a:r>
              <a:rPr lang="en"/>
              <a:t>As we see from the figue below, we could use data from 2008 onward because of plenty of null </a:t>
            </a:r>
            <a:r>
              <a:rPr lang="en"/>
              <a:t>values</a:t>
            </a:r>
            <a:r>
              <a:rPr lang="en"/>
              <a:t> in previous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7615efa1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7615efa1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r>
              <a:rPr b="1" lang="en"/>
              <a:t>:</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we look at the column headers, we see the selected KEY features are there,</a:t>
            </a:r>
            <a:endParaRPr/>
          </a:p>
          <a:p>
            <a:pPr indent="-298450" lvl="0" marL="457200" rtl="0" algn="l">
              <a:spcBef>
                <a:spcPts val="0"/>
              </a:spcBef>
              <a:spcAft>
                <a:spcPts val="0"/>
              </a:spcAft>
              <a:buSzPts val="1100"/>
              <a:buChar char="-"/>
            </a:pPr>
            <a:r>
              <a:rPr lang="en"/>
              <a:t>Although we used only a few columns as FEATURES that can be known before a match starts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7615efa1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7615efa1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this stage, we all individually worked on separate data files, for example, dataset on players, matches, goalkeepers, events etc.</a:t>
            </a:r>
            <a:endParaRPr/>
          </a:p>
          <a:p>
            <a:pPr indent="-298450" lvl="0" marL="457200" rtl="0" algn="l">
              <a:spcBef>
                <a:spcPts val="0"/>
              </a:spcBef>
              <a:spcAft>
                <a:spcPts val="0"/>
              </a:spcAft>
              <a:buSzPts val="1100"/>
              <a:buChar char="-"/>
            </a:pPr>
            <a:r>
              <a:rPr lang="en"/>
              <a:t>Identified the scope of data cleaning and further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7615efa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7615efa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This slide is the brief summary of what we did with the data in this project.</a:t>
            </a:r>
            <a:endParaRPr/>
          </a:p>
          <a:p>
            <a:pPr indent="-298450" lvl="0" marL="457200" rtl="0" algn="l">
              <a:spcBef>
                <a:spcPts val="0"/>
              </a:spcBef>
              <a:spcAft>
                <a:spcPts val="0"/>
              </a:spcAft>
              <a:buSzPts val="1100"/>
              <a:buChar char="-"/>
            </a:pPr>
            <a:r>
              <a:rPr lang="en"/>
              <a:t>From exploration &gt; cleaning &gt; creating database &gt; and finally processing data for the Neural Network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790201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790201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Data cleaning was the most time-consuming in this project, as we’ve got dataset with plenty of NULL values.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snapshot of </a:t>
            </a:r>
            <a:r>
              <a:rPr b="1" lang="en"/>
              <a:t>codes and functions</a:t>
            </a:r>
            <a:r>
              <a:rPr lang="en"/>
              <a:t> show how we cleaned up TWO KEY COLUMNS to fill in the NULL row entries.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790201a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790201a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Created DB &gt; Stored clean datasets into DB &gt; imported data from DB for ML processing.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6cef86e2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6cef86e2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31.png"/><Relationship Id="rId7"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rive.google.com/file/d/1tDt5H8qEujCfAFWTHFXx7RLfz_4uyTQe/view?usp=sharing" TargetMode="External"/><Relationship Id="rId4" Type="http://schemas.openxmlformats.org/officeDocument/2006/relationships/hyperlink" Target="https://drive.google.com/file/d/1tDt5H8qEujCfAFWTHFXx7RLfz_4uyTQe/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josephvm/major-league-soccer-dataset" TargetMode="External"/><Relationship Id="rId4" Type="http://schemas.openxmlformats.org/officeDocument/2006/relationships/image" Target="../media/image9.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8.png"/><Relationship Id="rId10" Type="http://schemas.openxmlformats.org/officeDocument/2006/relationships/image" Target="../media/image28.png"/><Relationship Id="rId9"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741000" y="808225"/>
            <a:ext cx="3620100" cy="1448100"/>
          </a:xfrm>
          <a:prstGeom prst="rect">
            <a:avLst/>
          </a:prstGeom>
        </p:spPr>
        <p:txBody>
          <a:bodyPr anchorCtr="0" anchor="b" bIns="91425" lIns="91425" spcFirstLastPara="1" rIns="91425" wrap="square" tIns="91425">
            <a:noAutofit/>
          </a:bodyPr>
          <a:lstStyle/>
          <a:p>
            <a:pPr indent="0" lvl="0" marL="0" rtl="0" algn="l">
              <a:lnSpc>
                <a:spcPct val="125000"/>
              </a:lnSpc>
              <a:spcBef>
                <a:spcPts val="1800"/>
              </a:spcBef>
              <a:spcAft>
                <a:spcPts val="1200"/>
              </a:spcAft>
              <a:buSzPts val="990"/>
              <a:buNone/>
            </a:pPr>
            <a:r>
              <a:rPr lang="en" sz="2440">
                <a:solidFill>
                  <a:srgbClr val="980000"/>
                </a:solidFill>
                <a:highlight>
                  <a:srgbClr val="FFFFFF"/>
                </a:highlight>
                <a:latin typeface="Impact"/>
                <a:ea typeface="Impact"/>
                <a:cs typeface="Impact"/>
                <a:sym typeface="Impact"/>
              </a:rPr>
              <a:t>Win/Loss Prediction in Major League Soccer using Deep Learning model</a:t>
            </a:r>
            <a:endParaRPr sz="4330">
              <a:solidFill>
                <a:srgbClr val="980000"/>
              </a:solidFill>
              <a:latin typeface="Impact"/>
              <a:ea typeface="Impact"/>
              <a:cs typeface="Impact"/>
              <a:sym typeface="Impact"/>
            </a:endParaRPr>
          </a:p>
        </p:txBody>
      </p:sp>
      <p:sp>
        <p:nvSpPr>
          <p:cNvPr id="63" name="Google Shape;63;p13"/>
          <p:cNvSpPr txBox="1"/>
          <p:nvPr>
            <p:ph idx="1" type="subTitle"/>
          </p:nvPr>
        </p:nvSpPr>
        <p:spPr>
          <a:xfrm>
            <a:off x="3102100" y="2923375"/>
            <a:ext cx="3288300" cy="1448100"/>
          </a:xfrm>
          <a:prstGeom prst="rect">
            <a:avLst/>
          </a:prstGeom>
        </p:spPr>
        <p:txBody>
          <a:bodyPr anchorCtr="0" anchor="t" bIns="91425" lIns="91425" spcFirstLastPara="1" rIns="91425" wrap="square" tIns="91425">
            <a:noAutofit/>
          </a:bodyPr>
          <a:lstStyle/>
          <a:p>
            <a:pPr indent="0" lvl="0" marL="228600" marR="15988" rtl="0" algn="l">
              <a:lnSpc>
                <a:spcPct val="80000"/>
              </a:lnSpc>
              <a:spcBef>
                <a:spcPts val="0"/>
              </a:spcBef>
              <a:spcAft>
                <a:spcPts val="0"/>
              </a:spcAft>
              <a:buSzPts val="852"/>
              <a:buNone/>
            </a:pPr>
            <a:r>
              <a:rPr lang="en" sz="1440">
                <a:solidFill>
                  <a:srgbClr val="CC4125"/>
                </a:solidFill>
                <a:latin typeface="Oswald Regular"/>
                <a:ea typeface="Oswald Regular"/>
                <a:cs typeface="Oswald Regular"/>
                <a:sym typeface="Oswald Regular"/>
              </a:rPr>
              <a:t>Team-11</a:t>
            </a:r>
            <a:r>
              <a:rPr lang="en" sz="1440">
                <a:solidFill>
                  <a:srgbClr val="CC4125"/>
                </a:solidFill>
                <a:latin typeface="Courier New"/>
                <a:ea typeface="Courier New"/>
                <a:cs typeface="Courier New"/>
                <a:sym typeface="Courier New"/>
              </a:rPr>
              <a:t>:</a:t>
            </a:r>
            <a:r>
              <a:rPr lang="en" sz="1440">
                <a:latin typeface="Courier New"/>
                <a:ea typeface="Courier New"/>
                <a:cs typeface="Courier New"/>
                <a:sym typeface="Courier New"/>
              </a:rPr>
              <a:t>	</a:t>
            </a:r>
            <a:endParaRPr sz="1440">
              <a:latin typeface="Courier New"/>
              <a:ea typeface="Courier New"/>
              <a:cs typeface="Courier New"/>
              <a:sym typeface="Courier New"/>
            </a:endParaRPr>
          </a:p>
          <a:p>
            <a:pPr indent="0" lvl="0" marL="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Ben</a:t>
            </a:r>
            <a:r>
              <a:rPr lang="en" sz="1440">
                <a:latin typeface="Courier New"/>
                <a:ea typeface="Courier New"/>
                <a:cs typeface="Courier New"/>
                <a:sym typeface="Courier New"/>
              </a:rPr>
              <a:t> Reed',</a:t>
            </a:r>
            <a:endParaRPr sz="1440">
              <a:latin typeface="Courier New"/>
              <a:ea typeface="Courier New"/>
              <a:cs typeface="Courier New"/>
              <a:sym typeface="Courier New"/>
            </a:endParaRPr>
          </a:p>
          <a:p>
            <a:pPr indent="-914400" lvl="0" marL="91440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Daniel</a:t>
            </a:r>
            <a:r>
              <a:rPr lang="en" sz="1440">
                <a:latin typeface="Courier New"/>
                <a:ea typeface="Courier New"/>
                <a:cs typeface="Courier New"/>
                <a:sym typeface="Courier New"/>
              </a:rPr>
              <a:t> Gonzalez',</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rPr lang="en" sz="1440">
                <a:latin typeface="Courier New"/>
                <a:ea typeface="Courier New"/>
                <a:cs typeface="Courier New"/>
                <a:sym typeface="Courier New"/>
              </a:rPr>
              <a:t>'M A </a:t>
            </a:r>
            <a:r>
              <a:rPr b="1" lang="en" sz="1440">
                <a:latin typeface="Courier New"/>
                <a:ea typeface="Courier New"/>
                <a:cs typeface="Courier New"/>
                <a:sym typeface="Courier New"/>
              </a:rPr>
              <a:t>Moonem</a:t>
            </a:r>
            <a:r>
              <a:rPr lang="en" sz="1440">
                <a:latin typeface="Courier New"/>
                <a:ea typeface="Courier New"/>
                <a:cs typeface="Courier New"/>
                <a:sym typeface="Courier New"/>
              </a:rPr>
              <a:t>',</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Sean</a:t>
            </a:r>
            <a:r>
              <a:rPr lang="en" sz="1440">
                <a:latin typeface="Courier New"/>
                <a:ea typeface="Courier New"/>
                <a:cs typeface="Courier New"/>
                <a:sym typeface="Courier New"/>
              </a:rPr>
              <a:t> Tyson']</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t/>
            </a:r>
            <a:endParaRPr sz="1440">
              <a:latin typeface="Courier New"/>
              <a:ea typeface="Courier New"/>
              <a:cs typeface="Courier New"/>
              <a:sym typeface="Courier New"/>
            </a:endParaRPr>
          </a:p>
          <a:p>
            <a:pPr indent="-228600" lvl="0" marL="457200" rtl="0" algn="r">
              <a:lnSpc>
                <a:spcPct val="80000"/>
              </a:lnSpc>
              <a:spcBef>
                <a:spcPts val="0"/>
              </a:spcBef>
              <a:spcAft>
                <a:spcPts val="0"/>
              </a:spcAft>
              <a:buSzPts val="852"/>
              <a:buNone/>
            </a:pPr>
            <a:r>
              <a:rPr lang="en" sz="1140">
                <a:solidFill>
                  <a:srgbClr val="DD7E6B"/>
                </a:solidFill>
                <a:latin typeface="Oswald"/>
                <a:ea typeface="Oswald"/>
                <a:cs typeface="Oswald"/>
                <a:sym typeface="Oswald"/>
              </a:rPr>
              <a:t>August, 2021</a:t>
            </a:r>
            <a:endParaRPr sz="1140">
              <a:solidFill>
                <a:srgbClr val="DD7E6B"/>
              </a:solidFill>
              <a:latin typeface="Oswald"/>
              <a:ea typeface="Oswald"/>
              <a:cs typeface="Oswald"/>
              <a:sym typeface="Oswald"/>
            </a:endParaRPr>
          </a:p>
        </p:txBody>
      </p:sp>
      <p:pic>
        <p:nvPicPr>
          <p:cNvPr id="64" name="Google Shape;64;p13"/>
          <p:cNvPicPr preferRelativeResize="0"/>
          <p:nvPr/>
        </p:nvPicPr>
        <p:blipFill>
          <a:blip r:embed="rId3">
            <a:alphaModFix/>
          </a:blip>
          <a:stretch>
            <a:fillRect/>
          </a:stretch>
        </p:blipFill>
        <p:spPr>
          <a:xfrm>
            <a:off x="7543799" y="162074"/>
            <a:ext cx="1458500" cy="970550"/>
          </a:xfrm>
          <a:prstGeom prst="rect">
            <a:avLst/>
          </a:prstGeom>
          <a:noFill/>
          <a:ln>
            <a:noFill/>
          </a:ln>
        </p:spPr>
      </p:pic>
      <p:pic>
        <p:nvPicPr>
          <p:cNvPr id="65" name="Google Shape;65;p13"/>
          <p:cNvPicPr preferRelativeResize="0"/>
          <p:nvPr/>
        </p:nvPicPr>
        <p:blipFill rotWithShape="1">
          <a:blip r:embed="rId4">
            <a:alphaModFix/>
          </a:blip>
          <a:srcRect b="28484" l="0" r="9771" t="0"/>
          <a:stretch/>
        </p:blipFill>
        <p:spPr>
          <a:xfrm>
            <a:off x="417925" y="4363050"/>
            <a:ext cx="3656100" cy="49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66336" y="246725"/>
            <a:ext cx="5367900" cy="56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Deep Learning Model - Why ?</a:t>
            </a:r>
            <a:endParaRPr b="1" sz="2600">
              <a:solidFill>
                <a:srgbClr val="980000"/>
              </a:solidFill>
            </a:endParaRPr>
          </a:p>
        </p:txBody>
      </p:sp>
      <p:sp>
        <p:nvSpPr>
          <p:cNvPr id="148" name="Google Shape;148;p22"/>
          <p:cNvSpPr txBox="1"/>
          <p:nvPr>
            <p:ph idx="1" type="body"/>
          </p:nvPr>
        </p:nvSpPr>
        <p:spPr>
          <a:xfrm>
            <a:off x="266075" y="1553175"/>
            <a:ext cx="2207400" cy="288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None/>
            </a:pPr>
            <a:r>
              <a:rPr b="1" lang="en" sz="1300"/>
              <a:t>Data Preprocessing:</a:t>
            </a:r>
            <a:endParaRPr b="1" sz="1300"/>
          </a:p>
          <a:p>
            <a:pPr indent="0" lvl="0" marL="114300" rtl="0" algn="l">
              <a:spcBef>
                <a:spcPts val="1200"/>
              </a:spcBef>
              <a:spcAft>
                <a:spcPts val="0"/>
              </a:spcAft>
              <a:buNone/>
            </a:pPr>
            <a:r>
              <a:t/>
            </a:r>
            <a:endParaRPr b="1" sz="1300"/>
          </a:p>
          <a:p>
            <a:pPr indent="-34290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114300" rtl="0" algn="l">
              <a:spcBef>
                <a:spcPts val="0"/>
              </a:spcBef>
              <a:spcAft>
                <a:spcPts val="1200"/>
              </a:spcAft>
              <a:buNone/>
            </a:pPr>
            <a:r>
              <a:rPr b="1" lang="en" sz="1300"/>
              <a:t>Merging </a:t>
            </a:r>
            <a:r>
              <a:rPr i="1" lang="en" sz="1300"/>
              <a:t>encode_df</a:t>
            </a:r>
            <a:r>
              <a:rPr lang="en" sz="1300"/>
              <a:t> with original </a:t>
            </a:r>
            <a:r>
              <a:rPr i="1" lang="en" sz="1300"/>
              <a:t>game_df</a:t>
            </a:r>
            <a:r>
              <a:rPr lang="en" sz="1300"/>
              <a:t>:</a:t>
            </a:r>
            <a:endParaRPr sz="1300"/>
          </a:p>
        </p:txBody>
      </p:sp>
      <p:pic>
        <p:nvPicPr>
          <p:cNvPr id="149" name="Google Shape;149;p22"/>
          <p:cNvPicPr preferRelativeResize="0"/>
          <p:nvPr/>
        </p:nvPicPr>
        <p:blipFill>
          <a:blip r:embed="rId3">
            <a:alphaModFix/>
          </a:blip>
          <a:stretch>
            <a:fillRect/>
          </a:stretch>
        </p:blipFill>
        <p:spPr>
          <a:xfrm>
            <a:off x="2589450" y="3367575"/>
            <a:ext cx="6210774" cy="1460275"/>
          </a:xfrm>
          <a:prstGeom prst="rect">
            <a:avLst/>
          </a:prstGeom>
          <a:noFill/>
          <a:ln>
            <a:noFill/>
          </a:ln>
        </p:spPr>
      </p:pic>
      <p:pic>
        <p:nvPicPr>
          <p:cNvPr id="150" name="Google Shape;150;p22"/>
          <p:cNvPicPr preferRelativeResize="0"/>
          <p:nvPr/>
        </p:nvPicPr>
        <p:blipFill>
          <a:blip r:embed="rId4">
            <a:alphaModFix/>
          </a:blip>
          <a:stretch>
            <a:fillRect/>
          </a:stretch>
        </p:blipFill>
        <p:spPr>
          <a:xfrm>
            <a:off x="2473600" y="1685553"/>
            <a:ext cx="6326626" cy="1415000"/>
          </a:xfrm>
          <a:prstGeom prst="rect">
            <a:avLst/>
          </a:prstGeom>
          <a:noFill/>
          <a:ln>
            <a:noFill/>
          </a:ln>
        </p:spPr>
      </p:pic>
      <p:pic>
        <p:nvPicPr>
          <p:cNvPr id="151" name="Google Shape;151;p22"/>
          <p:cNvPicPr preferRelativeResize="0"/>
          <p:nvPr/>
        </p:nvPicPr>
        <p:blipFill>
          <a:blip r:embed="rId5">
            <a:alphaModFix/>
          </a:blip>
          <a:stretch>
            <a:fillRect/>
          </a:stretch>
        </p:blipFill>
        <p:spPr>
          <a:xfrm>
            <a:off x="752899" y="3890774"/>
            <a:ext cx="1054275" cy="1054275"/>
          </a:xfrm>
          <a:prstGeom prst="rect">
            <a:avLst/>
          </a:prstGeom>
          <a:noFill/>
          <a:ln>
            <a:noFill/>
          </a:ln>
        </p:spPr>
      </p:pic>
      <p:pic>
        <p:nvPicPr>
          <p:cNvPr id="152" name="Google Shape;152;p22"/>
          <p:cNvPicPr preferRelativeResize="0"/>
          <p:nvPr/>
        </p:nvPicPr>
        <p:blipFill>
          <a:blip r:embed="rId6">
            <a:alphaModFix/>
          </a:blip>
          <a:stretch>
            <a:fillRect/>
          </a:stretch>
        </p:blipFill>
        <p:spPr>
          <a:xfrm>
            <a:off x="817775" y="1978975"/>
            <a:ext cx="970350" cy="970350"/>
          </a:xfrm>
          <a:prstGeom prst="rect">
            <a:avLst/>
          </a:prstGeom>
          <a:noFill/>
          <a:ln>
            <a:noFill/>
          </a:ln>
        </p:spPr>
      </p:pic>
      <p:pic>
        <p:nvPicPr>
          <p:cNvPr id="153" name="Google Shape;153;p22"/>
          <p:cNvPicPr preferRelativeResize="0"/>
          <p:nvPr/>
        </p:nvPicPr>
        <p:blipFill>
          <a:blip r:embed="rId7">
            <a:alphaModFix/>
          </a:blip>
          <a:stretch>
            <a:fillRect/>
          </a:stretch>
        </p:blipFill>
        <p:spPr>
          <a:xfrm>
            <a:off x="8020425" y="268450"/>
            <a:ext cx="892650" cy="892650"/>
          </a:xfrm>
          <a:prstGeom prst="rect">
            <a:avLst/>
          </a:prstGeom>
          <a:noFill/>
          <a:ln>
            <a:noFill/>
          </a:ln>
        </p:spPr>
      </p:pic>
      <p:sp>
        <p:nvSpPr>
          <p:cNvPr id="154" name="Google Shape;154;p22"/>
          <p:cNvSpPr txBox="1"/>
          <p:nvPr>
            <p:ph idx="1" type="body"/>
          </p:nvPr>
        </p:nvSpPr>
        <p:spPr>
          <a:xfrm>
            <a:off x="209700" y="802275"/>
            <a:ext cx="7762800" cy="674700"/>
          </a:xfrm>
          <a:prstGeom prst="rect">
            <a:avLst/>
          </a:prstGeom>
        </p:spPr>
        <p:txBody>
          <a:bodyPr anchorCtr="0" anchor="t" bIns="91425" lIns="91425" spcFirstLastPara="1" rIns="91425" wrap="square" tIns="91425">
            <a:noAutofit/>
          </a:bodyPr>
          <a:lstStyle/>
          <a:p>
            <a:pPr indent="-306387" lvl="0" marL="457200" rtl="0" algn="l">
              <a:lnSpc>
                <a:spcPct val="100000"/>
              </a:lnSpc>
              <a:spcBef>
                <a:spcPts val="0"/>
              </a:spcBef>
              <a:spcAft>
                <a:spcPts val="0"/>
              </a:spcAft>
              <a:buSzPts val="1225"/>
              <a:buChar char="●"/>
            </a:pPr>
            <a:r>
              <a:rPr lang="en" sz="1225"/>
              <a:t>We’ve </a:t>
            </a:r>
            <a:r>
              <a:rPr b="1" lang="en" sz="1225"/>
              <a:t>labeled, historic data</a:t>
            </a:r>
            <a:r>
              <a:rPr lang="en" sz="1225"/>
              <a:t> for Supervised learning algorithm e.g., SVM, NN, Random Forest etc. </a:t>
            </a:r>
            <a:endParaRPr sz="1225"/>
          </a:p>
          <a:p>
            <a:pPr indent="-306387" lvl="0" marL="457200" rtl="0" algn="l">
              <a:lnSpc>
                <a:spcPct val="100000"/>
              </a:lnSpc>
              <a:spcBef>
                <a:spcPts val="600"/>
              </a:spcBef>
              <a:spcAft>
                <a:spcPts val="600"/>
              </a:spcAft>
              <a:buSzPts val="1225"/>
              <a:buChar char="●"/>
            </a:pPr>
            <a:r>
              <a:rPr b="1" lang="en" sz="1225"/>
              <a:t>Neural Network</a:t>
            </a:r>
            <a:r>
              <a:rPr lang="en" sz="1225"/>
              <a:t> provides better </a:t>
            </a:r>
            <a:r>
              <a:rPr b="1" lang="en" sz="1225"/>
              <a:t>accuracy </a:t>
            </a:r>
            <a:r>
              <a:rPr lang="en" sz="1225"/>
              <a:t>and deals better with </a:t>
            </a:r>
            <a:r>
              <a:rPr b="1" lang="en" sz="1225"/>
              <a:t>non-linear</a:t>
            </a:r>
            <a:r>
              <a:rPr lang="en" sz="1225"/>
              <a:t> relationship.</a:t>
            </a:r>
            <a:r>
              <a:rPr lang="en" sz="1225"/>
              <a:t> </a:t>
            </a:r>
            <a:endParaRPr sz="122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5007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60" name="Google Shape;160;p23"/>
          <p:cNvSpPr txBox="1"/>
          <p:nvPr>
            <p:ph idx="1" type="body"/>
          </p:nvPr>
        </p:nvSpPr>
        <p:spPr>
          <a:xfrm>
            <a:off x="452800" y="880550"/>
            <a:ext cx="2426700" cy="3405900"/>
          </a:xfrm>
          <a:prstGeom prst="rect">
            <a:avLst/>
          </a:prstGeom>
        </p:spPr>
        <p:txBody>
          <a:bodyPr anchorCtr="0" anchor="t" bIns="91425" lIns="91425" spcFirstLastPara="1" rIns="91425" wrap="square" tIns="91425">
            <a:normAutofit/>
          </a:bodyPr>
          <a:lstStyle/>
          <a:p>
            <a:pPr indent="0" lvl="0" marL="57150" rtl="0" algn="l">
              <a:spcBef>
                <a:spcPts val="0"/>
              </a:spcBef>
              <a:spcAft>
                <a:spcPts val="0"/>
              </a:spcAft>
              <a:buNone/>
            </a:pPr>
            <a:r>
              <a:rPr lang="en" sz="1200"/>
              <a:t>Define </a:t>
            </a:r>
            <a:r>
              <a:rPr b="1" lang="en" sz="1200"/>
              <a:t>features </a:t>
            </a:r>
            <a:r>
              <a:rPr lang="en" sz="1200"/>
              <a:t>and </a:t>
            </a:r>
            <a:r>
              <a:rPr b="1" lang="en" sz="1200"/>
              <a:t>output</a:t>
            </a:r>
            <a:r>
              <a:rPr lang="en" sz="1200"/>
              <a:t>:</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114300" rtl="0" algn="l">
              <a:spcBef>
                <a:spcPts val="0"/>
              </a:spcBef>
              <a:spcAft>
                <a:spcPts val="0"/>
              </a:spcAft>
              <a:buNone/>
            </a:pPr>
            <a:r>
              <a:t/>
            </a:r>
            <a:endParaRPr b="1" sz="100"/>
          </a:p>
          <a:p>
            <a:pPr indent="0" lvl="0" marL="114300" rtl="0" algn="l">
              <a:spcBef>
                <a:spcPts val="1200"/>
              </a:spcBef>
              <a:spcAft>
                <a:spcPts val="1200"/>
              </a:spcAft>
              <a:buNone/>
            </a:pPr>
            <a:r>
              <a:rPr b="1" lang="en" sz="1200"/>
              <a:t>Standardizing </a:t>
            </a:r>
            <a:r>
              <a:rPr i="1" lang="en" sz="1200"/>
              <a:t>training </a:t>
            </a:r>
            <a:r>
              <a:rPr lang="en" sz="1200"/>
              <a:t>and </a:t>
            </a:r>
            <a:r>
              <a:rPr i="1" lang="en" sz="1200"/>
              <a:t>testing </a:t>
            </a:r>
            <a:r>
              <a:rPr lang="en" sz="1200"/>
              <a:t>dataset</a:t>
            </a:r>
            <a:r>
              <a:rPr lang="en" sz="1200"/>
              <a:t>:</a:t>
            </a:r>
            <a:endParaRPr sz="1200"/>
          </a:p>
        </p:txBody>
      </p:sp>
      <p:pic>
        <p:nvPicPr>
          <p:cNvPr id="161" name="Google Shape;161;p23"/>
          <p:cNvPicPr preferRelativeResize="0"/>
          <p:nvPr/>
        </p:nvPicPr>
        <p:blipFill>
          <a:blip r:embed="rId3">
            <a:alphaModFix/>
          </a:blip>
          <a:stretch>
            <a:fillRect/>
          </a:stretch>
        </p:blipFill>
        <p:spPr>
          <a:xfrm>
            <a:off x="2004663" y="3318425"/>
            <a:ext cx="6925675" cy="1549725"/>
          </a:xfrm>
          <a:prstGeom prst="rect">
            <a:avLst/>
          </a:prstGeom>
          <a:noFill/>
          <a:ln>
            <a:noFill/>
          </a:ln>
        </p:spPr>
      </p:pic>
      <p:pic>
        <p:nvPicPr>
          <p:cNvPr id="162" name="Google Shape;162;p23"/>
          <p:cNvPicPr preferRelativeResize="0"/>
          <p:nvPr/>
        </p:nvPicPr>
        <p:blipFill>
          <a:blip r:embed="rId4">
            <a:alphaModFix/>
          </a:blip>
          <a:stretch>
            <a:fillRect/>
          </a:stretch>
        </p:blipFill>
        <p:spPr>
          <a:xfrm>
            <a:off x="1802645" y="1252000"/>
            <a:ext cx="7107905" cy="1319750"/>
          </a:xfrm>
          <a:prstGeom prst="rect">
            <a:avLst/>
          </a:prstGeom>
          <a:noFill/>
          <a:ln>
            <a:noFill/>
          </a:ln>
        </p:spPr>
      </p:pic>
      <p:pic>
        <p:nvPicPr>
          <p:cNvPr id="163" name="Google Shape;163;p23"/>
          <p:cNvPicPr preferRelativeResize="0"/>
          <p:nvPr/>
        </p:nvPicPr>
        <p:blipFill rotWithShape="1">
          <a:blip r:embed="rId5">
            <a:alphaModFix/>
          </a:blip>
          <a:srcRect b="8997" l="12572" r="7599" t="8535"/>
          <a:stretch/>
        </p:blipFill>
        <p:spPr>
          <a:xfrm>
            <a:off x="653550" y="3596763"/>
            <a:ext cx="891200" cy="993050"/>
          </a:xfrm>
          <a:prstGeom prst="rect">
            <a:avLst/>
          </a:prstGeom>
          <a:noFill/>
          <a:ln>
            <a:noFill/>
          </a:ln>
        </p:spPr>
      </p:pic>
      <p:pic>
        <p:nvPicPr>
          <p:cNvPr id="164" name="Google Shape;164;p23"/>
          <p:cNvPicPr preferRelativeResize="0"/>
          <p:nvPr/>
        </p:nvPicPr>
        <p:blipFill>
          <a:blip r:embed="rId6">
            <a:alphaModFix/>
          </a:blip>
          <a:stretch>
            <a:fillRect/>
          </a:stretch>
        </p:blipFill>
        <p:spPr>
          <a:xfrm>
            <a:off x="653550" y="1313100"/>
            <a:ext cx="1029475" cy="102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5007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70" name="Google Shape;170;p24"/>
          <p:cNvSpPr txBox="1"/>
          <p:nvPr>
            <p:ph idx="1" type="body"/>
          </p:nvPr>
        </p:nvSpPr>
        <p:spPr>
          <a:xfrm>
            <a:off x="500775" y="1034500"/>
            <a:ext cx="2426700" cy="562200"/>
          </a:xfrm>
          <a:prstGeom prst="rect">
            <a:avLst/>
          </a:prstGeom>
        </p:spPr>
        <p:txBody>
          <a:bodyPr anchorCtr="0" anchor="t" bIns="91425" lIns="91425" spcFirstLastPara="1" rIns="91425" wrap="square" tIns="91425">
            <a:normAutofit/>
          </a:bodyPr>
          <a:lstStyle/>
          <a:p>
            <a:pPr indent="0" lvl="0" marL="114300" rtl="0" algn="l">
              <a:spcBef>
                <a:spcPts val="0"/>
              </a:spcBef>
              <a:spcAft>
                <a:spcPts val="1200"/>
              </a:spcAft>
              <a:buNone/>
            </a:pPr>
            <a:r>
              <a:rPr lang="en" sz="1200"/>
              <a:t>Define </a:t>
            </a:r>
            <a:r>
              <a:rPr b="1" lang="en" sz="1200"/>
              <a:t>neural network</a:t>
            </a:r>
            <a:r>
              <a:rPr lang="en" sz="1200"/>
              <a:t>:</a:t>
            </a:r>
            <a:endParaRPr sz="1200"/>
          </a:p>
        </p:txBody>
      </p:sp>
      <p:pic>
        <p:nvPicPr>
          <p:cNvPr id="171" name="Google Shape;171;p24"/>
          <p:cNvPicPr preferRelativeResize="0"/>
          <p:nvPr/>
        </p:nvPicPr>
        <p:blipFill>
          <a:blip r:embed="rId3">
            <a:alphaModFix/>
          </a:blip>
          <a:stretch>
            <a:fillRect/>
          </a:stretch>
        </p:blipFill>
        <p:spPr>
          <a:xfrm>
            <a:off x="4054075" y="760550"/>
            <a:ext cx="4319479" cy="3952826"/>
          </a:xfrm>
          <a:prstGeom prst="rect">
            <a:avLst/>
          </a:prstGeom>
          <a:noFill/>
          <a:ln>
            <a:noFill/>
          </a:ln>
        </p:spPr>
      </p:pic>
      <p:pic>
        <p:nvPicPr>
          <p:cNvPr id="172" name="Google Shape;172;p24"/>
          <p:cNvPicPr preferRelativeResize="0"/>
          <p:nvPr/>
        </p:nvPicPr>
        <p:blipFill>
          <a:blip r:embed="rId4">
            <a:alphaModFix/>
          </a:blip>
          <a:stretch>
            <a:fillRect/>
          </a:stretch>
        </p:blipFill>
        <p:spPr>
          <a:xfrm>
            <a:off x="737350" y="1808583"/>
            <a:ext cx="2426700" cy="15263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2721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78" name="Google Shape;178;p25"/>
          <p:cNvSpPr txBox="1"/>
          <p:nvPr>
            <p:ph idx="1" type="body"/>
          </p:nvPr>
        </p:nvSpPr>
        <p:spPr>
          <a:xfrm>
            <a:off x="300400" y="1032950"/>
            <a:ext cx="2426700" cy="3405900"/>
          </a:xfrm>
          <a:prstGeom prst="rect">
            <a:avLst/>
          </a:prstGeom>
        </p:spPr>
        <p:txBody>
          <a:bodyPr anchorCtr="0" anchor="t" bIns="91425" lIns="91425" spcFirstLastPara="1" rIns="91425" wrap="square" tIns="91425">
            <a:normAutofit/>
          </a:bodyPr>
          <a:lstStyle/>
          <a:p>
            <a:pPr indent="0" lvl="0" marL="114300" rtl="0" algn="l">
              <a:spcBef>
                <a:spcPts val="0"/>
              </a:spcBef>
              <a:spcAft>
                <a:spcPts val="0"/>
              </a:spcAft>
              <a:buNone/>
            </a:pPr>
            <a:r>
              <a:rPr b="1" lang="en" sz="1200"/>
              <a:t>Compile </a:t>
            </a:r>
            <a:r>
              <a:rPr lang="en" sz="1200"/>
              <a:t>and </a:t>
            </a:r>
            <a:r>
              <a:rPr b="1" lang="en" sz="1200"/>
              <a:t>Evaluate </a:t>
            </a:r>
            <a:r>
              <a:rPr lang="en" sz="1200"/>
              <a:t>the neural network model</a:t>
            </a:r>
            <a:r>
              <a:rPr lang="en" sz="1200"/>
              <a:t>:</a:t>
            </a:r>
            <a:endParaRPr sz="1200"/>
          </a:p>
          <a:p>
            <a:pPr indent="-228600" lvl="0" marL="342900" rtl="0" algn="l">
              <a:spcBef>
                <a:spcPts val="1200"/>
              </a:spcBef>
              <a:spcAft>
                <a:spcPts val="0"/>
              </a:spcAft>
              <a:buNone/>
            </a:pPr>
            <a:r>
              <a:t/>
            </a:r>
            <a:endParaRPr b="1" sz="1200"/>
          </a:p>
          <a:p>
            <a:pPr indent="-228600" lvl="0" marL="342900" rtl="0" algn="l">
              <a:spcBef>
                <a:spcPts val="0"/>
              </a:spcBef>
              <a:spcAft>
                <a:spcPts val="0"/>
              </a:spcAft>
              <a:buNone/>
            </a:pPr>
            <a:r>
              <a:rPr b="1" lang="en" sz="1200"/>
              <a:t>Finding</a:t>
            </a:r>
            <a:r>
              <a:rPr lang="en" sz="1200"/>
              <a:t>:</a:t>
            </a:r>
            <a:endParaRPr sz="1200"/>
          </a:p>
          <a:p>
            <a:pPr indent="0" lvl="0" marL="228600" rtl="0" algn="l">
              <a:spcBef>
                <a:spcPts val="0"/>
              </a:spcBef>
              <a:spcAft>
                <a:spcPts val="0"/>
              </a:spcAft>
              <a:buNone/>
            </a:pPr>
            <a:r>
              <a:rPr lang="en" sz="1200"/>
              <a:t>A team outcome for “Win” in a game is </a:t>
            </a:r>
            <a:r>
              <a:rPr b="1" lang="en" sz="1200"/>
              <a:t>58% accurate</a:t>
            </a:r>
            <a:r>
              <a:rPr lang="en" sz="1200"/>
              <a:t>.</a:t>
            </a:r>
            <a:endParaRPr sz="1200"/>
          </a:p>
          <a:p>
            <a:pPr indent="-228600" lvl="0" marL="342900" rtl="0" algn="l">
              <a:spcBef>
                <a:spcPts val="1200"/>
              </a:spcBef>
              <a:spcAft>
                <a:spcPts val="0"/>
              </a:spcAft>
              <a:buNone/>
            </a:pPr>
            <a:r>
              <a:rPr b="1" lang="en" sz="1200"/>
              <a:t>Observation</a:t>
            </a:r>
            <a:r>
              <a:rPr lang="en" sz="1200"/>
              <a:t>:</a:t>
            </a:r>
            <a:endParaRPr sz="1200"/>
          </a:p>
          <a:p>
            <a:pPr indent="0" lvl="0" marL="228600" rtl="0" algn="l">
              <a:spcBef>
                <a:spcPts val="0"/>
              </a:spcBef>
              <a:spcAft>
                <a:spcPts val="0"/>
              </a:spcAft>
              <a:buNone/>
            </a:pPr>
            <a:r>
              <a:rPr lang="en" sz="1200"/>
              <a:t>The accuracy of the model seems “</a:t>
            </a:r>
            <a:r>
              <a:rPr b="1" lang="en" sz="1200"/>
              <a:t>fair</a:t>
            </a:r>
            <a:r>
              <a:rPr lang="en" sz="1200"/>
              <a:t> enough”.</a:t>
            </a:r>
            <a:endParaRPr sz="1200"/>
          </a:p>
          <a:p>
            <a:pPr indent="0" lvl="0" marL="114300" rtl="0" algn="l">
              <a:spcBef>
                <a:spcPts val="1200"/>
              </a:spcBef>
              <a:spcAft>
                <a:spcPts val="1200"/>
              </a:spcAft>
              <a:buNone/>
            </a:pPr>
            <a:r>
              <a:rPr lang="en" sz="1200"/>
              <a:t>We’ve checked back,  cleaned more data, optimized parameters and accuracy improved from 53% to 58%.</a:t>
            </a:r>
            <a:endParaRPr sz="1200"/>
          </a:p>
        </p:txBody>
      </p:sp>
      <p:pic>
        <p:nvPicPr>
          <p:cNvPr id="179" name="Google Shape;179;p25"/>
          <p:cNvPicPr preferRelativeResize="0"/>
          <p:nvPr/>
        </p:nvPicPr>
        <p:blipFill>
          <a:blip r:embed="rId3">
            <a:alphaModFix/>
          </a:blip>
          <a:stretch>
            <a:fillRect/>
          </a:stretch>
        </p:blipFill>
        <p:spPr>
          <a:xfrm>
            <a:off x="2862325" y="919825"/>
            <a:ext cx="4795126" cy="3680474"/>
          </a:xfrm>
          <a:prstGeom prst="rect">
            <a:avLst/>
          </a:prstGeom>
          <a:noFill/>
          <a:ln>
            <a:noFill/>
          </a:ln>
        </p:spPr>
      </p:pic>
      <p:sp>
        <p:nvSpPr>
          <p:cNvPr id="180" name="Google Shape;180;p25"/>
          <p:cNvSpPr/>
          <p:nvPr/>
        </p:nvSpPr>
        <p:spPr>
          <a:xfrm>
            <a:off x="4277750" y="4388100"/>
            <a:ext cx="1706100" cy="15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p:cNvPicPr preferRelativeResize="0"/>
          <p:nvPr/>
        </p:nvPicPr>
        <p:blipFill>
          <a:blip r:embed="rId4">
            <a:alphaModFix/>
          </a:blip>
          <a:stretch>
            <a:fillRect/>
          </a:stretch>
        </p:blipFill>
        <p:spPr>
          <a:xfrm>
            <a:off x="7857650" y="184850"/>
            <a:ext cx="1122250" cy="112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475525" y="168425"/>
            <a:ext cx="79239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- 1</a:t>
            </a:r>
            <a:endParaRPr b="1" sz="2600">
              <a:solidFill>
                <a:srgbClr val="980000"/>
              </a:solidFill>
            </a:endParaRPr>
          </a:p>
        </p:txBody>
      </p:sp>
      <p:pic>
        <p:nvPicPr>
          <p:cNvPr id="187" name="Google Shape;187;p26"/>
          <p:cNvPicPr preferRelativeResize="0"/>
          <p:nvPr/>
        </p:nvPicPr>
        <p:blipFill>
          <a:blip r:embed="rId3">
            <a:alphaModFix/>
          </a:blip>
          <a:stretch>
            <a:fillRect/>
          </a:stretch>
        </p:blipFill>
        <p:spPr>
          <a:xfrm>
            <a:off x="2030425" y="954250"/>
            <a:ext cx="6514852" cy="3740950"/>
          </a:xfrm>
          <a:prstGeom prst="rect">
            <a:avLst/>
          </a:prstGeom>
          <a:noFill/>
          <a:ln>
            <a:noFill/>
          </a:ln>
        </p:spPr>
      </p:pic>
      <p:sp>
        <p:nvSpPr>
          <p:cNvPr id="188" name="Google Shape;188;p26"/>
          <p:cNvSpPr txBox="1"/>
          <p:nvPr>
            <p:ph idx="1" type="body"/>
          </p:nvPr>
        </p:nvSpPr>
        <p:spPr>
          <a:xfrm>
            <a:off x="475525" y="1448325"/>
            <a:ext cx="1433400" cy="814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b="1" lang="en"/>
              <a:t>Location</a:t>
            </a:r>
            <a:r>
              <a:rPr lang="en"/>
              <a:t> wise MLS Clubs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475525" y="377925"/>
            <a:ext cx="80100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Dashboard on Major League Soccer matches - 2</a:t>
            </a:r>
            <a:endParaRPr b="1" sz="2600">
              <a:solidFill>
                <a:srgbClr val="980000"/>
              </a:solidFill>
            </a:endParaRPr>
          </a:p>
        </p:txBody>
      </p:sp>
      <p:sp>
        <p:nvSpPr>
          <p:cNvPr id="194" name="Google Shape;194;p27"/>
          <p:cNvSpPr txBox="1"/>
          <p:nvPr>
            <p:ph idx="1" type="body"/>
          </p:nvPr>
        </p:nvSpPr>
        <p:spPr>
          <a:xfrm>
            <a:off x="475525" y="1801650"/>
            <a:ext cx="1433400" cy="111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210"/>
              <a:t>Showing “</a:t>
            </a:r>
            <a:r>
              <a:rPr b="1" lang="en" sz="1210"/>
              <a:t>MLS Dashboard</a:t>
            </a:r>
            <a:r>
              <a:rPr lang="en" sz="1210"/>
              <a:t>”: </a:t>
            </a:r>
            <a:endParaRPr sz="1210"/>
          </a:p>
          <a:p>
            <a:pPr indent="0" lvl="0" marL="0" rtl="0" algn="l">
              <a:lnSpc>
                <a:spcPct val="95000"/>
              </a:lnSpc>
              <a:spcBef>
                <a:spcPts val="1200"/>
              </a:spcBef>
              <a:spcAft>
                <a:spcPts val="1200"/>
              </a:spcAft>
              <a:buSzPts val="770"/>
              <a:buNone/>
            </a:pPr>
            <a:r>
              <a:rPr lang="en" sz="1210"/>
              <a:t>Data on two Clubs chosen</a:t>
            </a:r>
            <a:endParaRPr sz="1210"/>
          </a:p>
        </p:txBody>
      </p:sp>
      <p:pic>
        <p:nvPicPr>
          <p:cNvPr id="195" name="Google Shape;195;p27"/>
          <p:cNvPicPr preferRelativeResize="0"/>
          <p:nvPr/>
        </p:nvPicPr>
        <p:blipFill>
          <a:blip r:embed="rId3">
            <a:alphaModFix/>
          </a:blip>
          <a:stretch>
            <a:fillRect/>
          </a:stretch>
        </p:blipFill>
        <p:spPr>
          <a:xfrm>
            <a:off x="2061325" y="992925"/>
            <a:ext cx="6564705" cy="37695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475525" y="301725"/>
            <a:ext cx="80100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- 3</a:t>
            </a:r>
            <a:endParaRPr b="1" sz="2600">
              <a:solidFill>
                <a:srgbClr val="980000"/>
              </a:solidFill>
            </a:endParaRPr>
          </a:p>
        </p:txBody>
      </p:sp>
      <p:sp>
        <p:nvSpPr>
          <p:cNvPr id="201" name="Google Shape;201;p28"/>
          <p:cNvSpPr txBox="1"/>
          <p:nvPr>
            <p:ph idx="1" type="body"/>
          </p:nvPr>
        </p:nvSpPr>
        <p:spPr>
          <a:xfrm>
            <a:off x="475525" y="1801650"/>
            <a:ext cx="1433400" cy="89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225"/>
              <a:t>Showing </a:t>
            </a:r>
            <a:r>
              <a:rPr b="1" lang="en" sz="1225"/>
              <a:t>Goalkeepers </a:t>
            </a:r>
            <a:r>
              <a:rPr lang="en" sz="1225"/>
              <a:t>data for Club  “S.C. United”</a:t>
            </a:r>
            <a:endParaRPr sz="1225"/>
          </a:p>
        </p:txBody>
      </p:sp>
      <p:pic>
        <p:nvPicPr>
          <p:cNvPr id="202" name="Google Shape;202;p28"/>
          <p:cNvPicPr preferRelativeResize="0"/>
          <p:nvPr/>
        </p:nvPicPr>
        <p:blipFill>
          <a:blip r:embed="rId3">
            <a:alphaModFix/>
          </a:blip>
          <a:stretch>
            <a:fillRect/>
          </a:stretch>
        </p:blipFill>
        <p:spPr>
          <a:xfrm>
            <a:off x="1985125" y="916725"/>
            <a:ext cx="6703104" cy="384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475525" y="301725"/>
            <a:ext cx="80100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- 4</a:t>
            </a:r>
            <a:endParaRPr b="1" sz="2600">
              <a:solidFill>
                <a:srgbClr val="980000"/>
              </a:solidFill>
            </a:endParaRPr>
          </a:p>
        </p:txBody>
      </p:sp>
      <p:sp>
        <p:nvSpPr>
          <p:cNvPr id="208" name="Google Shape;208;p29"/>
          <p:cNvSpPr txBox="1"/>
          <p:nvPr>
            <p:ph idx="1" type="body"/>
          </p:nvPr>
        </p:nvSpPr>
        <p:spPr>
          <a:xfrm>
            <a:off x="2864050" y="1408250"/>
            <a:ext cx="3707700" cy="12003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solidFill>
                  <a:srgbClr val="9900FF"/>
                </a:solidFill>
              </a:rPr>
              <a:t>MLS_Dashboard_Demo.mov </a:t>
            </a:r>
            <a:r>
              <a:rPr lang="en" u="sng">
                <a:solidFill>
                  <a:schemeClr val="hlink"/>
                </a:solidFill>
                <a:hlinkClick r:id="rId3"/>
              </a:rPr>
              <a:t>https://drive.google.com/file/d/1tDt5H8qEujCfAFWTHFXx7RLfz_4uyTQe/view?usp=sharing</a:t>
            </a:r>
            <a:endParaRPr>
              <a:solidFill>
                <a:srgbClr val="9900FF"/>
              </a:solidFill>
            </a:endParaRPr>
          </a:p>
        </p:txBody>
      </p:sp>
      <p:sp>
        <p:nvSpPr>
          <p:cNvPr id="209" name="Google Shape;209;p29"/>
          <p:cNvSpPr txBox="1"/>
          <p:nvPr/>
        </p:nvSpPr>
        <p:spPr>
          <a:xfrm>
            <a:off x="907050" y="3836125"/>
            <a:ext cx="4719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Link to the Google drive for the .mov file:</a:t>
            </a:r>
            <a:endParaRPr sz="1100"/>
          </a:p>
          <a:p>
            <a:pPr indent="0" lvl="0" marL="0" rtl="0" algn="l">
              <a:spcBef>
                <a:spcPts val="0"/>
              </a:spcBef>
              <a:spcAft>
                <a:spcPts val="0"/>
              </a:spcAft>
              <a:buNone/>
            </a:pPr>
            <a:r>
              <a:rPr lang="en" sz="800" u="sng">
                <a:solidFill>
                  <a:schemeClr val="hlink"/>
                </a:solidFill>
                <a:hlinkClick r:id="rId4"/>
              </a:rPr>
              <a:t>https://drive.google.com/file/d/1tDt5H8qEujCfAFWTHFXx7RLfz_4uyTQe/view?usp=sharing</a:t>
            </a:r>
            <a:r>
              <a:rPr lang="en" sz="800"/>
              <a:t> </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308400" y="995825"/>
            <a:ext cx="2527200" cy="261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t>?</a:t>
            </a:r>
            <a:endParaRPr b="1" sz="4800"/>
          </a:p>
          <a:p>
            <a:pPr indent="0" lvl="0" marL="0" rtl="0" algn="ctr">
              <a:spcBef>
                <a:spcPts val="0"/>
              </a:spcBef>
              <a:spcAft>
                <a:spcPts val="0"/>
              </a:spcAft>
              <a:buNone/>
            </a:pPr>
            <a:r>
              <a:t/>
            </a:r>
            <a:endParaRPr b="1" sz="4800"/>
          </a:p>
          <a:p>
            <a:pPr indent="0" lvl="0" marL="0" rtl="0" algn="ctr">
              <a:spcBef>
                <a:spcPts val="0"/>
              </a:spcBef>
              <a:spcAft>
                <a:spcPts val="0"/>
              </a:spcAft>
              <a:buNone/>
            </a:pPr>
            <a:r>
              <a:rPr lang="en" sz="3700"/>
              <a:t>Thank You</a:t>
            </a:r>
            <a:endParaRPr sz="3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819150" y="534150"/>
            <a:ext cx="5123700" cy="1175100"/>
          </a:xfrm>
          <a:prstGeom prst="rect">
            <a:avLst/>
          </a:prstGeom>
        </p:spPr>
        <p:txBody>
          <a:bodyPr anchorCtr="0" anchor="b" bIns="91425" lIns="91425" spcFirstLastPara="1" rIns="91425" wrap="square" tIns="91425">
            <a:normAutofit fontScale="90000"/>
          </a:bodyPr>
          <a:lstStyle/>
          <a:p>
            <a:pPr indent="0" lvl="0" marL="0" rtl="0" algn="l">
              <a:lnSpc>
                <a:spcPct val="125000"/>
              </a:lnSpc>
              <a:spcBef>
                <a:spcPts val="0"/>
              </a:spcBef>
              <a:spcAft>
                <a:spcPts val="0"/>
              </a:spcAft>
              <a:buNone/>
            </a:pPr>
            <a:r>
              <a:rPr b="1" lang="en" sz="2922">
                <a:solidFill>
                  <a:srgbClr val="980000"/>
                </a:solidFill>
                <a:highlight>
                  <a:srgbClr val="FFFFFF"/>
                </a:highlight>
              </a:rPr>
              <a:t>Topic</a:t>
            </a:r>
            <a:endParaRPr b="1" sz="2922">
              <a:solidFill>
                <a:srgbClr val="980000"/>
              </a:solidFill>
              <a:highlight>
                <a:srgbClr val="FFFFFF"/>
              </a:highlight>
            </a:endParaRPr>
          </a:p>
          <a:p>
            <a:pPr indent="0" lvl="0" marL="0" rtl="0" algn="l">
              <a:lnSpc>
                <a:spcPct val="125000"/>
              </a:lnSpc>
              <a:spcBef>
                <a:spcPts val="0"/>
              </a:spcBef>
              <a:spcAft>
                <a:spcPts val="1200"/>
              </a:spcAft>
              <a:buNone/>
            </a:pPr>
            <a:r>
              <a:rPr b="1" lang="en" sz="1700">
                <a:solidFill>
                  <a:srgbClr val="24292E"/>
                </a:solidFill>
                <a:highlight>
                  <a:srgbClr val="FFFFFF"/>
                </a:highlight>
                <a:latin typeface="Arial"/>
                <a:ea typeface="Arial"/>
                <a:cs typeface="Arial"/>
                <a:sym typeface="Arial"/>
              </a:rPr>
              <a:t>Win/Loss Prediction in Major League Soccer using Deep Learning model</a:t>
            </a:r>
            <a:endParaRPr/>
          </a:p>
        </p:txBody>
      </p:sp>
      <p:sp>
        <p:nvSpPr>
          <p:cNvPr id="71" name="Google Shape;71;p14"/>
          <p:cNvSpPr txBox="1"/>
          <p:nvPr>
            <p:ph idx="1" type="body"/>
          </p:nvPr>
        </p:nvSpPr>
        <p:spPr>
          <a:xfrm>
            <a:off x="819150" y="2278150"/>
            <a:ext cx="5208300" cy="21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DD7E6B"/>
                </a:solidFill>
                <a:highlight>
                  <a:srgbClr val="FFFFFF"/>
                </a:highlight>
                <a:latin typeface="Oswald Regular"/>
                <a:ea typeface="Oswald Regular"/>
                <a:cs typeface="Oswald Regular"/>
                <a:sym typeface="Oswald Regular"/>
              </a:rPr>
              <a:t>Reasons behind the topic:</a:t>
            </a:r>
            <a:endParaRPr sz="1500">
              <a:solidFill>
                <a:srgbClr val="DD7E6B"/>
              </a:solidFill>
              <a:highlight>
                <a:srgbClr val="FFFFFF"/>
              </a:highlight>
              <a:latin typeface="Oswald Regular"/>
              <a:ea typeface="Oswald Regular"/>
              <a:cs typeface="Oswald Regular"/>
              <a:sym typeface="Oswald Regular"/>
            </a:endParaRPr>
          </a:p>
          <a:p>
            <a:pPr indent="-304800" lvl="0" marL="457200" rtl="0" algn="l">
              <a:spcBef>
                <a:spcPts val="12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We’re </a:t>
            </a:r>
            <a:r>
              <a:rPr b="1" lang="en" sz="1200">
                <a:solidFill>
                  <a:srgbClr val="24292E"/>
                </a:solidFill>
                <a:highlight>
                  <a:srgbClr val="FFFFFF"/>
                </a:highlight>
                <a:latin typeface="Arial"/>
                <a:ea typeface="Arial"/>
                <a:cs typeface="Arial"/>
                <a:sym typeface="Arial"/>
              </a:rPr>
              <a:t>Austinite </a:t>
            </a:r>
            <a:r>
              <a:rPr lang="en" sz="1200">
                <a:solidFill>
                  <a:srgbClr val="24292E"/>
                </a:solidFill>
                <a:highlight>
                  <a:srgbClr val="FFFFFF"/>
                </a:highlight>
                <a:latin typeface="Arial"/>
                <a:ea typeface="Arial"/>
                <a:cs typeface="Arial"/>
                <a:sym typeface="Arial"/>
              </a:rPr>
              <a:t>and we love Soccer.</a:t>
            </a:r>
            <a:endParaRPr sz="1200">
              <a:solidFill>
                <a:srgbClr val="24292E"/>
              </a:solidFill>
              <a:highlight>
                <a:srgbClr val="FFFFFF"/>
              </a:highlight>
              <a:latin typeface="Arial"/>
              <a:ea typeface="Arial"/>
              <a:cs typeface="Arial"/>
              <a:sym typeface="Arial"/>
            </a:endParaRPr>
          </a:p>
          <a:p>
            <a:pPr indent="-304800" lvl="0" marL="457200" rtl="0" algn="l">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Austin FC</a:t>
            </a:r>
            <a:r>
              <a:rPr lang="en" sz="1200">
                <a:solidFill>
                  <a:srgbClr val="24292E"/>
                </a:solidFill>
                <a:highlight>
                  <a:srgbClr val="FFFFFF"/>
                </a:highlight>
                <a:latin typeface="Arial"/>
                <a:ea typeface="Arial"/>
                <a:cs typeface="Arial"/>
                <a:sym typeface="Arial"/>
              </a:rPr>
              <a:t>, a new member of the Western Conference, has had a hot start to the 2021 season. </a:t>
            </a:r>
            <a:endParaRPr sz="1200">
              <a:solidFill>
                <a:srgbClr val="24292E"/>
              </a:solidFill>
              <a:highlight>
                <a:srgbClr val="FFFFFF"/>
              </a:highlight>
              <a:latin typeface="Arial"/>
              <a:ea typeface="Arial"/>
              <a:cs typeface="Arial"/>
              <a:sym typeface="Arial"/>
            </a:endParaRPr>
          </a:p>
          <a:p>
            <a:pPr indent="-304800" lvl="0" marL="457200" rtl="0" algn="l">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wanted to dig into the </a:t>
            </a:r>
            <a:r>
              <a:rPr b="1" lang="en" sz="1200">
                <a:solidFill>
                  <a:srgbClr val="24292E"/>
                </a:solidFill>
                <a:highlight>
                  <a:srgbClr val="FFFFFF"/>
                </a:highlight>
                <a:latin typeface="Arial"/>
                <a:ea typeface="Arial"/>
                <a:cs typeface="Arial"/>
                <a:sym typeface="Arial"/>
              </a:rPr>
              <a:t>historic performance of rival clubs</a:t>
            </a:r>
            <a:r>
              <a:rPr lang="en" sz="1200">
                <a:solidFill>
                  <a:srgbClr val="24292E"/>
                </a:solidFill>
                <a:highlight>
                  <a:srgbClr val="FFFFFF"/>
                </a:highlight>
                <a:latin typeface="Arial"/>
                <a:ea typeface="Arial"/>
                <a:cs typeface="Arial"/>
                <a:sym typeface="Arial"/>
              </a:rPr>
              <a:t> and develop a machine learning model to </a:t>
            </a:r>
            <a:r>
              <a:rPr b="1" lang="en" sz="1200">
                <a:solidFill>
                  <a:srgbClr val="24292E"/>
                </a:solidFill>
                <a:highlight>
                  <a:srgbClr val="FFFFFF"/>
                </a:highlight>
                <a:latin typeface="Arial"/>
                <a:ea typeface="Arial"/>
                <a:cs typeface="Arial"/>
                <a:sym typeface="Arial"/>
              </a:rPr>
              <a:t>predict outcomes</a:t>
            </a:r>
            <a:r>
              <a:rPr lang="en" sz="1200">
                <a:solidFill>
                  <a:srgbClr val="24292E"/>
                </a:solidFill>
                <a:highlight>
                  <a:srgbClr val="FFFFFF"/>
                </a:highlight>
                <a:latin typeface="Arial"/>
                <a:ea typeface="Arial"/>
                <a:cs typeface="Arial"/>
                <a:sym typeface="Arial"/>
              </a:rPr>
              <a:t> for our home team's first season.</a:t>
            </a:r>
            <a:endParaRPr/>
          </a:p>
        </p:txBody>
      </p:sp>
      <p:pic>
        <p:nvPicPr>
          <p:cNvPr id="72" name="Google Shape;72;p14"/>
          <p:cNvPicPr preferRelativeResize="0"/>
          <p:nvPr/>
        </p:nvPicPr>
        <p:blipFill>
          <a:blip r:embed="rId3">
            <a:alphaModFix/>
          </a:blip>
          <a:stretch>
            <a:fillRect/>
          </a:stretch>
        </p:blipFill>
        <p:spPr>
          <a:xfrm>
            <a:off x="7957674" y="3620675"/>
            <a:ext cx="980300" cy="1273885"/>
          </a:xfrm>
          <a:prstGeom prst="rect">
            <a:avLst/>
          </a:prstGeom>
          <a:noFill/>
          <a:ln>
            <a:noFill/>
          </a:ln>
        </p:spPr>
      </p:pic>
      <p:pic>
        <p:nvPicPr>
          <p:cNvPr id="73" name="Google Shape;73;p14"/>
          <p:cNvPicPr preferRelativeResize="0"/>
          <p:nvPr/>
        </p:nvPicPr>
        <p:blipFill>
          <a:blip r:embed="rId4">
            <a:alphaModFix/>
          </a:blip>
          <a:stretch>
            <a:fillRect/>
          </a:stretch>
        </p:blipFill>
        <p:spPr>
          <a:xfrm>
            <a:off x="6360925" y="2081525"/>
            <a:ext cx="1214700" cy="993025"/>
          </a:xfrm>
          <a:prstGeom prst="rect">
            <a:avLst/>
          </a:prstGeom>
          <a:noFill/>
          <a:ln>
            <a:noFill/>
          </a:ln>
        </p:spPr>
      </p:pic>
      <p:sp>
        <p:nvSpPr>
          <p:cNvPr id="74" name="Google Shape;74;p14"/>
          <p:cNvSpPr txBox="1"/>
          <p:nvPr/>
        </p:nvSpPr>
        <p:spPr>
          <a:xfrm>
            <a:off x="6280813" y="1712225"/>
            <a:ext cx="133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6AA84F"/>
                </a:solidFill>
                <a:latin typeface="Open Sans"/>
                <a:ea typeface="Open Sans"/>
                <a:cs typeface="Open Sans"/>
                <a:sym typeface="Open Sans"/>
              </a:rPr>
              <a:t>Austinite</a:t>
            </a:r>
            <a:endParaRPr sz="1200">
              <a:solidFill>
                <a:srgbClr val="6AA84F"/>
              </a:solidFill>
              <a:latin typeface="Open Sans"/>
              <a:ea typeface="Open Sans"/>
              <a:cs typeface="Open Sans"/>
              <a:sym typeface="Open Sans"/>
            </a:endParaRPr>
          </a:p>
        </p:txBody>
      </p:sp>
      <p:pic>
        <p:nvPicPr>
          <p:cNvPr id="75" name="Google Shape;75;p14"/>
          <p:cNvPicPr preferRelativeResize="0"/>
          <p:nvPr/>
        </p:nvPicPr>
        <p:blipFill>
          <a:blip r:embed="rId5">
            <a:alphaModFix/>
          </a:blip>
          <a:stretch>
            <a:fillRect/>
          </a:stretch>
        </p:blipFill>
        <p:spPr>
          <a:xfrm>
            <a:off x="7957684" y="152400"/>
            <a:ext cx="1033916" cy="192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19150" y="541375"/>
            <a:ext cx="2397600" cy="5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600">
                <a:solidFill>
                  <a:srgbClr val="980000"/>
                </a:solidFill>
              </a:rPr>
              <a:t>Data Source</a:t>
            </a:r>
            <a:endParaRPr b="1" sz="2600">
              <a:solidFill>
                <a:srgbClr val="980000"/>
              </a:solidFill>
            </a:endParaRPr>
          </a:p>
        </p:txBody>
      </p:sp>
      <p:sp>
        <p:nvSpPr>
          <p:cNvPr id="81" name="Google Shape;81;p15"/>
          <p:cNvSpPr txBox="1"/>
          <p:nvPr>
            <p:ph idx="1" type="body"/>
          </p:nvPr>
        </p:nvSpPr>
        <p:spPr>
          <a:xfrm>
            <a:off x="673050" y="1093075"/>
            <a:ext cx="7068600" cy="27558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SzPts val="1200"/>
              <a:buFont typeface="Arial"/>
              <a:buChar char="●"/>
            </a:pPr>
            <a:r>
              <a:rPr lang="en" sz="1200">
                <a:solidFill>
                  <a:srgbClr val="24292E"/>
                </a:solidFill>
                <a:highlight>
                  <a:srgbClr val="FFFFFF"/>
                </a:highlight>
                <a:latin typeface="Arial"/>
                <a:ea typeface="Arial"/>
                <a:cs typeface="Arial"/>
                <a:sym typeface="Arial"/>
              </a:rPr>
              <a:t>Kaggle data, </a:t>
            </a:r>
            <a:endParaRPr sz="1200">
              <a:solidFill>
                <a:srgbClr val="24292E"/>
              </a:solidFill>
              <a:highlight>
                <a:srgbClr val="FFFFFF"/>
              </a:highlight>
              <a:latin typeface="Arial"/>
              <a:ea typeface="Arial"/>
              <a:cs typeface="Arial"/>
              <a:sym typeface="Arial"/>
            </a:endParaRPr>
          </a:p>
          <a:p>
            <a:pPr indent="-304800" lvl="1" marL="914400" rtl="0" algn="l">
              <a:lnSpc>
                <a:spcPct val="95000"/>
              </a:lnSpc>
              <a:spcBef>
                <a:spcPts val="1000"/>
              </a:spcBef>
              <a:spcAft>
                <a:spcPts val="0"/>
              </a:spcAft>
              <a:buSzPts val="1200"/>
              <a:buFont typeface="Arial"/>
              <a:buChar char="○"/>
            </a:pPr>
            <a:r>
              <a:rPr lang="en" sz="1200">
                <a:solidFill>
                  <a:srgbClr val="24292E"/>
                </a:solidFill>
                <a:highlight>
                  <a:srgbClr val="FFFFFF"/>
                </a:highlight>
                <a:latin typeface="Arial"/>
                <a:ea typeface="Arial"/>
                <a:cs typeface="Arial"/>
                <a:sym typeface="Arial"/>
              </a:rPr>
              <a:t>Major League Soccer Dataset - by Joseph Mohr, last updated 11th July, 2021; version 34. The weblink: </a:t>
            </a:r>
            <a:r>
              <a:rPr lang="en" sz="1200">
                <a:solidFill>
                  <a:schemeClr val="hlink"/>
                </a:solidFill>
                <a:highlight>
                  <a:srgbClr val="FFFFFF"/>
                </a:highlight>
                <a:uFill>
                  <a:noFill/>
                </a:uFill>
                <a:latin typeface="Arial"/>
                <a:ea typeface="Arial"/>
                <a:cs typeface="Arial"/>
                <a:sym typeface="Arial"/>
                <a:hlinkClick r:id="rId3"/>
              </a:rPr>
              <a:t>https://www.kaggle.com/josephvm/major-league-soccer-dataset</a:t>
            </a:r>
            <a:r>
              <a:rPr lang="en" sz="1200">
                <a:solidFill>
                  <a:schemeClr val="hlink"/>
                </a:solidFill>
                <a:highlight>
                  <a:srgbClr val="FFFFFF"/>
                </a:highlight>
                <a:latin typeface="Calibri"/>
                <a:ea typeface="Calibri"/>
                <a:cs typeface="Calibri"/>
                <a:sym typeface="Calibri"/>
              </a:rPr>
              <a:t> </a:t>
            </a:r>
            <a:endParaRPr sz="1200">
              <a:solidFill>
                <a:schemeClr val="hlink"/>
              </a:solidFill>
              <a:highlight>
                <a:srgbClr val="FFFFFF"/>
              </a:highlight>
              <a:latin typeface="Calibri"/>
              <a:ea typeface="Calibri"/>
              <a:cs typeface="Calibri"/>
              <a:sym typeface="Calibri"/>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Contains </a:t>
            </a:r>
            <a:r>
              <a:rPr b="1" lang="en" sz="1200">
                <a:solidFill>
                  <a:srgbClr val="24292E"/>
                </a:solidFill>
                <a:highlight>
                  <a:srgbClr val="FFFFFF"/>
                </a:highlight>
                <a:latin typeface="Arial"/>
                <a:ea typeface="Arial"/>
                <a:cs typeface="Arial"/>
                <a:sym typeface="Arial"/>
              </a:rPr>
              <a:t>player, game, event, goalkeeper, </a:t>
            </a:r>
            <a:r>
              <a:rPr lang="en" sz="1200">
                <a:solidFill>
                  <a:srgbClr val="24292E"/>
                </a:solidFill>
                <a:highlight>
                  <a:srgbClr val="FFFFFF"/>
                </a:highlight>
                <a:latin typeface="Arial"/>
                <a:ea typeface="Arial"/>
                <a:cs typeface="Arial"/>
                <a:sym typeface="Arial"/>
              </a:rPr>
              <a:t>and</a:t>
            </a:r>
            <a:r>
              <a:rPr b="1" lang="en" sz="1200">
                <a:solidFill>
                  <a:srgbClr val="24292E"/>
                </a:solidFill>
                <a:highlight>
                  <a:srgbClr val="FFFFFF"/>
                </a:highlight>
                <a:latin typeface="Arial"/>
                <a:ea typeface="Arial"/>
                <a:cs typeface="Arial"/>
                <a:sym typeface="Arial"/>
              </a:rPr>
              <a:t> table data</a:t>
            </a:r>
            <a:r>
              <a:rPr lang="en" sz="1200">
                <a:solidFill>
                  <a:srgbClr val="24292E"/>
                </a:solidFill>
                <a:highlight>
                  <a:srgbClr val="FFFFFF"/>
                </a:highlight>
                <a:latin typeface="Arial"/>
                <a:ea typeface="Arial"/>
                <a:cs typeface="Arial"/>
                <a:sym typeface="Arial"/>
              </a:rPr>
              <a:t> on Major League Soccer (MLS)</a:t>
            </a:r>
            <a:endParaRPr sz="1200">
              <a:solidFill>
                <a:srgbClr val="24292E"/>
              </a:solidFill>
              <a:highlight>
                <a:srgbClr val="FFFFFF"/>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chemeClr val="lt1"/>
                </a:highlight>
                <a:latin typeface="Arial"/>
                <a:ea typeface="Arial"/>
                <a:cs typeface="Arial"/>
                <a:sym typeface="Arial"/>
              </a:rPr>
              <a:t>Data </a:t>
            </a:r>
            <a:r>
              <a:rPr lang="en" sz="1200">
                <a:solidFill>
                  <a:srgbClr val="24292E"/>
                </a:solidFill>
                <a:highlight>
                  <a:schemeClr val="lt1"/>
                </a:highlight>
                <a:latin typeface="Arial"/>
                <a:ea typeface="Arial"/>
                <a:cs typeface="Arial"/>
                <a:sym typeface="Arial"/>
              </a:rPr>
              <a:t>from </a:t>
            </a:r>
            <a:r>
              <a:rPr b="1" lang="en" sz="1200">
                <a:solidFill>
                  <a:srgbClr val="24292E"/>
                </a:solidFill>
                <a:highlight>
                  <a:schemeClr val="lt1"/>
                </a:highlight>
                <a:latin typeface="Arial"/>
                <a:ea typeface="Arial"/>
                <a:cs typeface="Arial"/>
                <a:sym typeface="Arial"/>
              </a:rPr>
              <a:t>1996-2021</a:t>
            </a:r>
            <a:endParaRPr b="1" sz="1200">
              <a:solidFill>
                <a:srgbClr val="24292E"/>
              </a:solidFill>
              <a:highlight>
                <a:schemeClr val="lt1"/>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Covers</a:t>
            </a:r>
            <a:r>
              <a:rPr lang="en" sz="1200">
                <a:solidFill>
                  <a:srgbClr val="24292E"/>
                </a:solidFill>
                <a:highlight>
                  <a:srgbClr val="FFFFFF"/>
                </a:highlight>
                <a:latin typeface="Arial"/>
                <a:ea typeface="Arial"/>
                <a:cs typeface="Arial"/>
                <a:sym typeface="Arial"/>
              </a:rPr>
              <a:t> over 6000 matches, almost 420,000 events.</a:t>
            </a:r>
            <a:endParaRPr sz="1200">
              <a:solidFill>
                <a:srgbClr val="24292E"/>
              </a:solidFill>
              <a:highlight>
                <a:srgbClr val="FFFFFF"/>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Data Quality</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304800" lvl="1" marL="914400" rtl="0" algn="l">
              <a:lnSpc>
                <a:spcPct val="95000"/>
              </a:lnSpc>
              <a:spcBef>
                <a:spcPts val="1000"/>
              </a:spcBef>
              <a:spcAft>
                <a:spcPts val="0"/>
              </a:spcAft>
              <a:buClr>
                <a:srgbClr val="24292E"/>
              </a:buClr>
              <a:buSzPts val="1200"/>
              <a:buFont typeface="Arial"/>
              <a:buChar char="○"/>
            </a:pPr>
            <a:r>
              <a:rPr lang="en" sz="1200"/>
              <a:t>Rated </a:t>
            </a:r>
            <a:r>
              <a:rPr b="1" lang="en" sz="1200"/>
              <a:t>8.8</a:t>
            </a:r>
            <a:r>
              <a:rPr lang="en" sz="1200"/>
              <a:t> for </a:t>
            </a:r>
            <a:r>
              <a:rPr i="1" lang="en" sz="1200"/>
              <a:t>Data Usability</a:t>
            </a:r>
            <a:r>
              <a:rPr lang="en" sz="1200"/>
              <a:t>.</a:t>
            </a:r>
            <a:endParaRPr sz="1200"/>
          </a:p>
          <a:p>
            <a:pPr indent="-304800" lvl="1" marL="914400" rtl="0" algn="l">
              <a:lnSpc>
                <a:spcPct val="95000"/>
              </a:lnSpc>
              <a:spcBef>
                <a:spcPts val="1000"/>
              </a:spcBef>
              <a:spcAft>
                <a:spcPts val="0"/>
              </a:spcAft>
              <a:buSzPts val="1200"/>
              <a:buChar char="○"/>
            </a:pPr>
            <a:r>
              <a:rPr lang="en" sz="1200"/>
              <a:t>We used from 2008 to 2021 because of mostly null data before then.</a:t>
            </a:r>
            <a:endParaRPr sz="1200"/>
          </a:p>
          <a:p>
            <a:pPr indent="0" lvl="0" marL="0" rtl="0" algn="l">
              <a:lnSpc>
                <a:spcPct val="95000"/>
              </a:lnSpc>
              <a:spcBef>
                <a:spcPts val="1000"/>
              </a:spcBef>
              <a:spcAft>
                <a:spcPts val="1000"/>
              </a:spcAft>
              <a:buSzPts val="935"/>
              <a:buNone/>
            </a:pPr>
            <a:r>
              <a:rPr lang="en" sz="1200"/>
              <a:t>  </a:t>
            </a:r>
            <a:endParaRPr sz="1200"/>
          </a:p>
        </p:txBody>
      </p:sp>
      <p:pic>
        <p:nvPicPr>
          <p:cNvPr id="82" name="Google Shape;82;p15"/>
          <p:cNvPicPr preferRelativeResize="0"/>
          <p:nvPr/>
        </p:nvPicPr>
        <p:blipFill rotWithShape="1">
          <a:blip r:embed="rId4">
            <a:alphaModFix/>
          </a:blip>
          <a:srcRect b="50303" l="0" r="0" t="0"/>
          <a:stretch/>
        </p:blipFill>
        <p:spPr>
          <a:xfrm>
            <a:off x="1531300" y="4001425"/>
            <a:ext cx="6388700" cy="764075"/>
          </a:xfrm>
          <a:prstGeom prst="rect">
            <a:avLst/>
          </a:prstGeom>
          <a:noFill/>
          <a:ln>
            <a:noFill/>
          </a:ln>
        </p:spPr>
      </p:pic>
      <p:pic>
        <p:nvPicPr>
          <p:cNvPr id="83" name="Google Shape;83;p15"/>
          <p:cNvPicPr preferRelativeResize="0"/>
          <p:nvPr/>
        </p:nvPicPr>
        <p:blipFill>
          <a:blip r:embed="rId5">
            <a:alphaModFix/>
          </a:blip>
          <a:stretch>
            <a:fillRect/>
          </a:stretch>
        </p:blipFill>
        <p:spPr>
          <a:xfrm>
            <a:off x="7571175" y="864500"/>
            <a:ext cx="1307525" cy="46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734250" y="527225"/>
            <a:ext cx="38379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Finding answers from the data</a:t>
            </a:r>
            <a:endParaRPr b="1" sz="2600">
              <a:solidFill>
                <a:srgbClr val="980000"/>
              </a:solidFill>
            </a:endParaRPr>
          </a:p>
        </p:txBody>
      </p:sp>
      <p:sp>
        <p:nvSpPr>
          <p:cNvPr id="89" name="Google Shape;89;p16"/>
          <p:cNvSpPr txBox="1"/>
          <p:nvPr>
            <p:ph idx="1" type="body"/>
          </p:nvPr>
        </p:nvSpPr>
        <p:spPr>
          <a:xfrm>
            <a:off x="819150" y="1199950"/>
            <a:ext cx="5266500" cy="14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Arial"/>
                <a:ea typeface="Arial"/>
                <a:cs typeface="Arial"/>
                <a:sym typeface="Arial"/>
              </a:rPr>
              <a:t>The following figure shows the column headers which are essentially the </a:t>
            </a:r>
            <a:r>
              <a:rPr b="1" lang="en" sz="1200">
                <a:latin typeface="Arial"/>
                <a:ea typeface="Arial"/>
                <a:cs typeface="Arial"/>
                <a:sym typeface="Arial"/>
              </a:rPr>
              <a:t>FEATURES (X)</a:t>
            </a:r>
            <a:r>
              <a:rPr lang="en" sz="1200">
                <a:latin typeface="Arial"/>
                <a:ea typeface="Arial"/>
                <a:cs typeface="Arial"/>
                <a:sym typeface="Arial"/>
              </a:rPr>
              <a:t> and the last “outcome” column is the </a:t>
            </a:r>
            <a:r>
              <a:rPr b="1" lang="en" sz="1200">
                <a:latin typeface="Arial"/>
                <a:ea typeface="Arial"/>
                <a:cs typeface="Arial"/>
                <a:sym typeface="Arial"/>
              </a:rPr>
              <a:t>OUTCOME (y)</a:t>
            </a:r>
            <a:r>
              <a:rPr lang="en" sz="1200">
                <a:latin typeface="Arial"/>
                <a:ea typeface="Arial"/>
                <a:cs typeface="Arial"/>
                <a:sym typeface="Arial"/>
              </a:rPr>
              <a:t> for the Machine Learning Model.</a:t>
            </a:r>
            <a:endParaRPr sz="1200">
              <a:latin typeface="Arial"/>
              <a:ea typeface="Arial"/>
              <a:cs typeface="Arial"/>
              <a:sym typeface="Arial"/>
            </a:endParaRPr>
          </a:p>
          <a:p>
            <a:pPr indent="0" lvl="0" marL="0" rtl="0" algn="l">
              <a:spcBef>
                <a:spcPts val="1200"/>
              </a:spcBef>
              <a:spcAft>
                <a:spcPts val="1200"/>
              </a:spcAft>
              <a:buNone/>
            </a:pPr>
            <a:r>
              <a:rPr lang="en" sz="1200">
                <a:latin typeface="Arial"/>
                <a:ea typeface="Arial"/>
                <a:cs typeface="Arial"/>
                <a:sym typeface="Arial"/>
              </a:rPr>
              <a:t>As the headers say, we expect to relate a good prediction of outcome based on the feature columns.</a:t>
            </a:r>
            <a:endParaRPr sz="1200">
              <a:latin typeface="Arial"/>
              <a:ea typeface="Arial"/>
              <a:cs typeface="Arial"/>
              <a:sym typeface="Arial"/>
            </a:endParaRPr>
          </a:p>
        </p:txBody>
      </p:sp>
      <p:pic>
        <p:nvPicPr>
          <p:cNvPr id="90" name="Google Shape;90;p16"/>
          <p:cNvPicPr preferRelativeResize="0"/>
          <p:nvPr/>
        </p:nvPicPr>
        <p:blipFill>
          <a:blip r:embed="rId3">
            <a:alphaModFix/>
          </a:blip>
          <a:stretch>
            <a:fillRect/>
          </a:stretch>
        </p:blipFill>
        <p:spPr>
          <a:xfrm>
            <a:off x="891425" y="2801125"/>
            <a:ext cx="5962650" cy="1885950"/>
          </a:xfrm>
          <a:prstGeom prst="rect">
            <a:avLst/>
          </a:prstGeom>
          <a:noFill/>
          <a:ln>
            <a:noFill/>
          </a:ln>
        </p:spPr>
      </p:pic>
      <p:pic>
        <p:nvPicPr>
          <p:cNvPr id="91" name="Google Shape;91;p16"/>
          <p:cNvPicPr preferRelativeResize="0"/>
          <p:nvPr/>
        </p:nvPicPr>
        <p:blipFill>
          <a:blip r:embed="rId4">
            <a:alphaModFix/>
          </a:blip>
          <a:stretch>
            <a:fillRect/>
          </a:stretch>
        </p:blipFill>
        <p:spPr>
          <a:xfrm>
            <a:off x="6688250" y="1055125"/>
            <a:ext cx="2161075" cy="161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819150" y="594750"/>
            <a:ext cx="26778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Data Exploration</a:t>
            </a:r>
            <a:endParaRPr b="1" sz="2600">
              <a:solidFill>
                <a:srgbClr val="980000"/>
              </a:solidFill>
            </a:endParaRPr>
          </a:p>
        </p:txBody>
      </p:sp>
      <p:sp>
        <p:nvSpPr>
          <p:cNvPr id="97" name="Google Shape;97;p17"/>
          <p:cNvSpPr txBox="1"/>
          <p:nvPr>
            <p:ph idx="1" type="body"/>
          </p:nvPr>
        </p:nvSpPr>
        <p:spPr>
          <a:xfrm>
            <a:off x="734200" y="1246175"/>
            <a:ext cx="6200100" cy="3139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Each member worked on one .csv file to understand the data content </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To </a:t>
            </a:r>
            <a:r>
              <a:rPr b="1" lang="en" sz="1200">
                <a:solidFill>
                  <a:srgbClr val="24292E"/>
                </a:solidFill>
                <a:highlight>
                  <a:srgbClr val="FFFFFF"/>
                </a:highlight>
                <a:latin typeface="Arial"/>
                <a:ea typeface="Arial"/>
                <a:cs typeface="Arial"/>
                <a:sym typeface="Arial"/>
              </a:rPr>
              <a:t>understand </a:t>
            </a:r>
            <a:r>
              <a:rPr lang="en" sz="1200">
                <a:solidFill>
                  <a:srgbClr val="24292E"/>
                </a:solidFill>
                <a:highlight>
                  <a:srgbClr val="FFFFFF"/>
                </a:highlight>
                <a:latin typeface="Arial"/>
                <a:ea typeface="Arial"/>
                <a:cs typeface="Arial"/>
                <a:sym typeface="Arial"/>
              </a:rPr>
              <a:t>abbreviated column headers.</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Decision making</a:t>
            </a:r>
            <a:r>
              <a:rPr lang="en" sz="1200">
                <a:solidFill>
                  <a:srgbClr val="24292E"/>
                </a:solidFill>
                <a:highlight>
                  <a:srgbClr val="FFFFFF"/>
                </a:highlight>
                <a:latin typeface="Arial"/>
                <a:ea typeface="Arial"/>
                <a:cs typeface="Arial"/>
                <a:sym typeface="Arial"/>
              </a:rPr>
              <a:t> on </a:t>
            </a:r>
            <a:r>
              <a:rPr lang="en" sz="1200">
                <a:solidFill>
                  <a:srgbClr val="24292E"/>
                </a:solidFill>
                <a:highlight>
                  <a:schemeClr val="lt1"/>
                </a:highlight>
                <a:latin typeface="Arial"/>
                <a:ea typeface="Arial"/>
                <a:cs typeface="Arial"/>
                <a:sym typeface="Arial"/>
              </a:rPr>
              <a:t>insignificant data </a:t>
            </a:r>
            <a:r>
              <a:rPr lang="en" sz="1200">
                <a:solidFill>
                  <a:srgbClr val="24292E"/>
                </a:solidFill>
                <a:highlight>
                  <a:srgbClr val="FFFFFF"/>
                </a:highlight>
                <a:latin typeface="Arial"/>
                <a:ea typeface="Arial"/>
                <a:cs typeface="Arial"/>
                <a:sym typeface="Arial"/>
              </a:rPr>
              <a:t>that</a:t>
            </a:r>
            <a:r>
              <a:rPr lang="en" sz="1200">
                <a:solidFill>
                  <a:srgbClr val="24292E"/>
                </a:solidFill>
                <a:highlight>
                  <a:srgbClr val="FFFFFF"/>
                </a:highlight>
                <a:latin typeface="Arial"/>
                <a:ea typeface="Arial"/>
                <a:cs typeface="Arial"/>
                <a:sym typeface="Arial"/>
              </a:rPr>
              <a:t> </a:t>
            </a:r>
            <a:r>
              <a:rPr i="1" lang="en" sz="1200">
                <a:solidFill>
                  <a:srgbClr val="24292E"/>
                </a:solidFill>
                <a:highlight>
                  <a:srgbClr val="FFFFFF"/>
                </a:highlight>
                <a:latin typeface="Arial"/>
                <a:ea typeface="Arial"/>
                <a:cs typeface="Arial"/>
                <a:sym typeface="Arial"/>
              </a:rPr>
              <a:t>may be dropped.</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Identified</a:t>
            </a:r>
            <a:r>
              <a:rPr lang="en" sz="1200">
                <a:solidFill>
                  <a:srgbClr val="24292E"/>
                </a:solidFill>
                <a:highlight>
                  <a:srgbClr val="FFFFFF"/>
                </a:highlight>
                <a:latin typeface="Arial"/>
                <a:ea typeface="Arial"/>
                <a:cs typeface="Arial"/>
                <a:sym typeface="Arial"/>
              </a:rPr>
              <a:t> columns with data anomaly which needed </a:t>
            </a:r>
            <a:r>
              <a:rPr i="1" lang="en" sz="1200">
                <a:solidFill>
                  <a:srgbClr val="24292E"/>
                </a:solidFill>
                <a:highlight>
                  <a:srgbClr val="FFFFFF"/>
                </a:highlight>
                <a:latin typeface="Arial"/>
                <a:ea typeface="Arial"/>
                <a:cs typeface="Arial"/>
                <a:sym typeface="Arial"/>
              </a:rPr>
              <a:t>to be cleaned.</a:t>
            </a:r>
            <a:endParaRPr i="1"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Since we’re </a:t>
            </a:r>
            <a:r>
              <a:rPr lang="en" sz="1200">
                <a:solidFill>
                  <a:srgbClr val="24292E"/>
                </a:solidFill>
                <a:highlight>
                  <a:srgbClr val="FFFFFF"/>
                </a:highlight>
                <a:latin typeface="Arial"/>
                <a:ea typeface="Arial"/>
                <a:cs typeface="Arial"/>
                <a:sym typeface="Arial"/>
              </a:rPr>
              <a:t>targeting</a:t>
            </a:r>
            <a:r>
              <a:rPr lang="en" sz="1200">
                <a:solidFill>
                  <a:srgbClr val="24292E"/>
                </a:solidFill>
                <a:highlight>
                  <a:srgbClr val="FFFFFF"/>
                </a:highlight>
                <a:latin typeface="Arial"/>
                <a:ea typeface="Arial"/>
                <a:cs typeface="Arial"/>
                <a:sym typeface="Arial"/>
              </a:rPr>
              <a:t> to predict game outcome for our home team Austin FC and </a:t>
            </a:r>
            <a:r>
              <a:rPr b="1" lang="en" sz="1200">
                <a:solidFill>
                  <a:srgbClr val="24292E"/>
                </a:solidFill>
                <a:highlight>
                  <a:srgbClr val="FFFFFF"/>
                </a:highlight>
                <a:latin typeface="Arial"/>
                <a:ea typeface="Arial"/>
                <a:cs typeface="Arial"/>
                <a:sym typeface="Arial"/>
              </a:rPr>
              <a:t>Austin FC </a:t>
            </a:r>
            <a:r>
              <a:rPr lang="en" sz="1200">
                <a:solidFill>
                  <a:srgbClr val="24292E"/>
                </a:solidFill>
                <a:highlight>
                  <a:srgbClr val="FFFFFF"/>
                </a:highlight>
                <a:latin typeface="Arial"/>
                <a:ea typeface="Arial"/>
                <a:cs typeface="Arial"/>
                <a:sym typeface="Arial"/>
              </a:rPr>
              <a:t>has only data from 2020 onward, we decided to drop most of the “</a:t>
            </a:r>
            <a:r>
              <a:rPr i="1" lang="en" sz="1200">
                <a:solidFill>
                  <a:srgbClr val="24292E"/>
                </a:solidFill>
                <a:highlight>
                  <a:srgbClr val="FFFFFF"/>
                </a:highlight>
                <a:latin typeface="Arial"/>
                <a:ea typeface="Arial"/>
                <a:cs typeface="Arial"/>
                <a:sym typeface="Arial"/>
              </a:rPr>
              <a:t>home-</a:t>
            </a:r>
            <a:r>
              <a:rPr lang="en" sz="1200">
                <a:solidFill>
                  <a:srgbClr val="24292E"/>
                </a:solidFill>
                <a:highlight>
                  <a:srgbClr val="FFFFFF"/>
                </a:highlight>
                <a:latin typeface="Arial"/>
                <a:ea typeface="Arial"/>
                <a:cs typeface="Arial"/>
                <a:sym typeface="Arial"/>
              </a:rPr>
              <a:t>” related columns to make the prediction more meaningful.</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100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Decided to use only those data that can be </a:t>
            </a:r>
            <a:r>
              <a:rPr b="1" lang="en" sz="1200">
                <a:solidFill>
                  <a:srgbClr val="24292E"/>
                </a:solidFill>
                <a:highlight>
                  <a:srgbClr val="FFFFFF"/>
                </a:highlight>
                <a:latin typeface="Arial"/>
                <a:ea typeface="Arial"/>
                <a:cs typeface="Arial"/>
                <a:sym typeface="Arial"/>
              </a:rPr>
              <a:t>known prior </a:t>
            </a:r>
            <a:r>
              <a:rPr lang="en" sz="1200">
                <a:solidFill>
                  <a:srgbClr val="24292E"/>
                </a:solidFill>
                <a:highlight>
                  <a:srgbClr val="FFFFFF"/>
                </a:highlight>
                <a:latin typeface="Arial"/>
                <a:ea typeface="Arial"/>
                <a:cs typeface="Arial"/>
                <a:sym typeface="Arial"/>
              </a:rPr>
              <a:t>to the game starts, e.g., </a:t>
            </a:r>
            <a:r>
              <a:rPr b="1" lang="en" sz="1200">
                <a:solidFill>
                  <a:srgbClr val="24292E"/>
                </a:solidFill>
                <a:highlight>
                  <a:srgbClr val="FFFFFF"/>
                </a:highlight>
                <a:latin typeface="Arial"/>
                <a:ea typeface="Arial"/>
                <a:cs typeface="Arial"/>
                <a:sym typeface="Arial"/>
              </a:rPr>
              <a:t>team, venue, date, day, time, attendance</a:t>
            </a:r>
            <a:r>
              <a:rPr lang="en" sz="1200">
                <a:solidFill>
                  <a:srgbClr val="24292E"/>
                </a:solidFill>
                <a:highlight>
                  <a:srgbClr val="FFFFFF"/>
                </a:highlight>
                <a:latin typeface="Arial"/>
                <a:ea typeface="Arial"/>
                <a:cs typeface="Arial"/>
                <a:sym typeface="Arial"/>
              </a:rPr>
              <a:t>, previous average performance of away teams (calculated).</a:t>
            </a:r>
            <a:endParaRPr sz="1200">
              <a:solidFill>
                <a:srgbClr val="24292E"/>
              </a:solidFill>
              <a:highlight>
                <a:srgbClr val="FFFFFF"/>
              </a:highlight>
              <a:latin typeface="Arial"/>
              <a:ea typeface="Arial"/>
              <a:cs typeface="Arial"/>
              <a:sym typeface="Arial"/>
            </a:endParaRPr>
          </a:p>
        </p:txBody>
      </p:sp>
      <p:pic>
        <p:nvPicPr>
          <p:cNvPr id="98" name="Google Shape;98;p17"/>
          <p:cNvPicPr preferRelativeResize="0"/>
          <p:nvPr/>
        </p:nvPicPr>
        <p:blipFill rotWithShape="1">
          <a:blip r:embed="rId3">
            <a:alphaModFix/>
          </a:blip>
          <a:srcRect b="17436" l="13108" r="15686" t="16316"/>
          <a:stretch/>
        </p:blipFill>
        <p:spPr>
          <a:xfrm>
            <a:off x="7341800" y="407425"/>
            <a:ext cx="1485325" cy="145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819150" y="373425"/>
            <a:ext cx="2499600" cy="61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Data Analysis</a:t>
            </a:r>
            <a:endParaRPr b="1" sz="2600">
              <a:solidFill>
                <a:srgbClr val="980000"/>
              </a:solidFill>
            </a:endParaRPr>
          </a:p>
        </p:txBody>
      </p:sp>
      <p:sp>
        <p:nvSpPr>
          <p:cNvPr id="104" name="Google Shape;104;p18"/>
          <p:cNvSpPr txBox="1"/>
          <p:nvPr>
            <p:ph idx="1" type="body"/>
          </p:nvPr>
        </p:nvSpPr>
        <p:spPr>
          <a:xfrm>
            <a:off x="891200" y="935200"/>
            <a:ext cx="7583100" cy="3868800"/>
          </a:xfrm>
          <a:prstGeom prst="rect">
            <a:avLst/>
          </a:prstGeom>
        </p:spPr>
        <p:txBody>
          <a:bodyPr anchorCtr="0" anchor="t" bIns="91425" lIns="91425" spcFirstLastPara="1" rIns="91425" wrap="square" tIns="91425">
            <a:noAutofit/>
          </a:bodyPr>
          <a:lstStyle/>
          <a:p>
            <a:pPr indent="-190500" lvl="0" marL="2286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Data </a:t>
            </a:r>
            <a:r>
              <a:rPr b="1" lang="en" sz="1200">
                <a:solidFill>
                  <a:srgbClr val="24292E"/>
                </a:solidFill>
                <a:highlight>
                  <a:srgbClr val="FFFFFF"/>
                </a:highlight>
                <a:latin typeface="Arial"/>
                <a:ea typeface="Arial"/>
                <a:cs typeface="Arial"/>
                <a:sym typeface="Arial"/>
              </a:rPr>
              <a:t>Exploration</a:t>
            </a:r>
            <a:r>
              <a:rPr lang="en" sz="1200">
                <a:solidFill>
                  <a:srgbClr val="24292E"/>
                </a:solidFill>
                <a:highlight>
                  <a:srgbClr val="FFFFFF"/>
                </a:highlight>
                <a:latin typeface="Arial"/>
                <a:ea typeface="Arial"/>
                <a:cs typeface="Arial"/>
                <a:sym typeface="Arial"/>
              </a:rPr>
              <a:t> - datatype, useful columns, deciding on NULL values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Data </a:t>
            </a:r>
            <a:r>
              <a:rPr b="1" lang="en" sz="1200">
                <a:solidFill>
                  <a:srgbClr val="24292E"/>
                </a:solidFill>
                <a:highlight>
                  <a:srgbClr val="FFFFFF"/>
                </a:highlight>
                <a:latin typeface="Arial"/>
                <a:ea typeface="Arial"/>
                <a:cs typeface="Arial"/>
                <a:sym typeface="Arial"/>
              </a:rPr>
              <a:t>Cleaning</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000000"/>
              </a:buClr>
              <a:buSzPts val="1200"/>
              <a:buFont typeface="Arial"/>
              <a:buAutoNum type="alphaLcPeriod"/>
            </a:pPr>
            <a:r>
              <a:rPr lang="en" sz="1200">
                <a:solidFill>
                  <a:srgbClr val="24292E"/>
                </a:solidFill>
                <a:highlight>
                  <a:srgbClr val="FFFFFF"/>
                </a:highlight>
                <a:latin typeface="Arial"/>
                <a:ea typeface="Arial"/>
                <a:cs typeface="Arial"/>
                <a:sym typeface="Arial"/>
              </a:rPr>
              <a:t>Updated column titles for clarity</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all data prior to 2004 (due to most of the columns having null values)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seemingly insignificant data column</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Renamed mismatching club names, venue names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duplicate entries, e.g., venue names, team names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Applied </a:t>
            </a:r>
            <a:r>
              <a:rPr b="1" lang="en" sz="1200">
                <a:solidFill>
                  <a:srgbClr val="24292E"/>
                </a:solidFill>
                <a:highlight>
                  <a:srgbClr val="FFFFFF"/>
                </a:highlight>
                <a:latin typeface="Arial"/>
                <a:ea typeface="Arial"/>
                <a:cs typeface="Arial"/>
                <a:sym typeface="Arial"/>
              </a:rPr>
              <a:t>regex </a:t>
            </a:r>
            <a:r>
              <a:rPr lang="en" sz="1200">
                <a:solidFill>
                  <a:srgbClr val="24292E"/>
                </a:solidFill>
                <a:highlight>
                  <a:srgbClr val="FFFFFF"/>
                </a:highlight>
                <a:latin typeface="Arial"/>
                <a:ea typeface="Arial"/>
                <a:cs typeface="Arial"/>
                <a:sym typeface="Arial"/>
              </a:rPr>
              <a:t>on a date column with anomaly in entry</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Created </a:t>
            </a:r>
            <a:r>
              <a:rPr b="1" lang="en" sz="1200">
                <a:solidFill>
                  <a:srgbClr val="24292E"/>
                </a:solidFill>
                <a:highlight>
                  <a:srgbClr val="FFFFFF"/>
                </a:highlight>
                <a:latin typeface="Arial"/>
                <a:ea typeface="Arial"/>
                <a:cs typeface="Arial"/>
                <a:sym typeface="Arial"/>
              </a:rPr>
              <a:t>functions</a:t>
            </a:r>
            <a:r>
              <a:rPr lang="en" sz="1200">
                <a:solidFill>
                  <a:srgbClr val="24292E"/>
                </a:solidFill>
                <a:highlight>
                  <a:srgbClr val="FFFFFF"/>
                </a:highlight>
                <a:latin typeface="Arial"/>
                <a:ea typeface="Arial"/>
                <a:cs typeface="Arial"/>
                <a:sym typeface="Arial"/>
              </a:rPr>
              <a:t> to fill in NULL values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Created </a:t>
            </a:r>
            <a:r>
              <a:rPr b="1" lang="en" sz="1200">
                <a:solidFill>
                  <a:srgbClr val="24292E"/>
                </a:solidFill>
                <a:highlight>
                  <a:srgbClr val="FFFFFF"/>
                </a:highlight>
                <a:latin typeface="Arial"/>
                <a:ea typeface="Arial"/>
                <a:cs typeface="Arial"/>
                <a:sym typeface="Arial"/>
              </a:rPr>
              <a:t>Database</a:t>
            </a:r>
            <a:r>
              <a:rPr lang="en" sz="1200">
                <a:solidFill>
                  <a:srgbClr val="24292E"/>
                </a:solidFill>
                <a:highlight>
                  <a:srgbClr val="FFFFFF"/>
                </a:highlight>
                <a:latin typeface="Arial"/>
                <a:ea typeface="Arial"/>
                <a:cs typeface="Arial"/>
                <a:sym typeface="Arial"/>
              </a:rPr>
              <a:t> - ERD with </a:t>
            </a:r>
            <a:r>
              <a:rPr i="1" lang="en" sz="1200">
                <a:solidFill>
                  <a:srgbClr val="24292E"/>
                </a:solidFill>
                <a:highlight>
                  <a:srgbClr val="FFFFFF"/>
                </a:highlight>
                <a:latin typeface="Arial"/>
                <a:ea typeface="Arial"/>
                <a:cs typeface="Arial"/>
                <a:sym typeface="Arial"/>
              </a:rPr>
              <a:t>matches, players, </a:t>
            </a:r>
            <a:r>
              <a:rPr i="1" lang="en" sz="1200">
                <a:solidFill>
                  <a:srgbClr val="24292E"/>
                </a:solidFill>
                <a:highlight>
                  <a:srgbClr val="FFFFFF"/>
                </a:highlight>
                <a:latin typeface="Arial"/>
                <a:ea typeface="Arial"/>
                <a:cs typeface="Arial"/>
                <a:sym typeface="Arial"/>
              </a:rPr>
              <a:t>goalkeepers</a:t>
            </a:r>
            <a:r>
              <a:rPr lang="en" sz="1200">
                <a:solidFill>
                  <a:srgbClr val="24292E"/>
                </a:solidFill>
                <a:highlight>
                  <a:srgbClr val="FFFFFF"/>
                </a:highlight>
                <a:latin typeface="Arial"/>
                <a:ea typeface="Arial"/>
                <a:cs typeface="Arial"/>
                <a:sym typeface="Arial"/>
              </a:rPr>
              <a:t> and </a:t>
            </a:r>
            <a:r>
              <a:rPr i="1" lang="en" sz="1200">
                <a:solidFill>
                  <a:srgbClr val="24292E"/>
                </a:solidFill>
                <a:highlight>
                  <a:srgbClr val="FFFFFF"/>
                </a:highlight>
                <a:latin typeface="Arial"/>
                <a:ea typeface="Arial"/>
                <a:cs typeface="Arial"/>
                <a:sym typeface="Arial"/>
              </a:rPr>
              <a:t>tables </a:t>
            </a:r>
            <a:r>
              <a:rPr lang="en" sz="1200">
                <a:solidFill>
                  <a:srgbClr val="24292E"/>
                </a:solidFill>
                <a:highlight>
                  <a:srgbClr val="FFFFFF"/>
                </a:highlight>
                <a:latin typeface="Arial"/>
                <a:ea typeface="Arial"/>
                <a:cs typeface="Arial"/>
                <a:sym typeface="Arial"/>
              </a:rPr>
              <a:t>data</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Exported</a:t>
            </a:r>
            <a:r>
              <a:rPr lang="en" sz="1200">
                <a:solidFill>
                  <a:srgbClr val="24292E"/>
                </a:solidFill>
                <a:highlight>
                  <a:srgbClr val="FFFFFF"/>
                </a:highlight>
                <a:latin typeface="Arial"/>
                <a:ea typeface="Arial"/>
                <a:cs typeface="Arial"/>
                <a:sym typeface="Arial"/>
              </a:rPr>
              <a:t> the cleaned .csv files to the project folder and </a:t>
            </a:r>
            <a:r>
              <a:rPr i="1" lang="en" sz="1200">
                <a:solidFill>
                  <a:srgbClr val="24292E"/>
                </a:solidFill>
                <a:highlight>
                  <a:srgbClr val="FFFFFF"/>
                </a:highlight>
                <a:latin typeface="Arial"/>
                <a:ea typeface="Arial"/>
                <a:cs typeface="Arial"/>
                <a:sym typeface="Arial"/>
              </a:rPr>
              <a:t>major_league_soccer </a:t>
            </a:r>
            <a:r>
              <a:rPr lang="en" sz="1200">
                <a:solidFill>
                  <a:srgbClr val="24292E"/>
                </a:solidFill>
                <a:highlight>
                  <a:srgbClr val="FFFFFF"/>
                </a:highlight>
                <a:latin typeface="Arial"/>
                <a:ea typeface="Arial"/>
                <a:cs typeface="Arial"/>
                <a:sym typeface="Arial"/>
              </a:rPr>
              <a:t>db</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Imported / read</a:t>
            </a:r>
            <a:r>
              <a:rPr lang="en" sz="1200">
                <a:solidFill>
                  <a:srgbClr val="24292E"/>
                </a:solidFill>
                <a:highlight>
                  <a:srgbClr val="FFFFFF"/>
                </a:highlight>
                <a:latin typeface="Arial"/>
                <a:ea typeface="Arial"/>
                <a:cs typeface="Arial"/>
                <a:sym typeface="Arial"/>
              </a:rPr>
              <a:t> clean files from DB for ML processing phases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Neural Network </a:t>
            </a:r>
            <a:r>
              <a:rPr lang="en" sz="1200">
                <a:solidFill>
                  <a:srgbClr val="24292E"/>
                </a:solidFill>
                <a:highlight>
                  <a:srgbClr val="FFFFFF"/>
                </a:highlight>
                <a:latin typeface="Arial"/>
                <a:ea typeface="Arial"/>
                <a:cs typeface="Arial"/>
                <a:sym typeface="Arial"/>
              </a:rPr>
              <a:t>model:</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Preprocessing: Binning/bucketing of categorical variables &gt; </a:t>
            </a:r>
            <a:r>
              <a:rPr b="1" lang="en" sz="1200">
                <a:solidFill>
                  <a:srgbClr val="24292E"/>
                </a:solidFill>
                <a:highlight>
                  <a:srgbClr val="FFFFFF"/>
                </a:highlight>
                <a:latin typeface="Arial"/>
                <a:ea typeface="Arial"/>
                <a:cs typeface="Arial"/>
                <a:sym typeface="Arial"/>
              </a:rPr>
              <a:t>OneHotEncoding </a:t>
            </a:r>
            <a:r>
              <a:rPr lang="en" sz="1200">
                <a:solidFill>
                  <a:srgbClr val="24292E"/>
                </a:solidFill>
                <a:highlight>
                  <a:srgbClr val="FFFFFF"/>
                </a:highlight>
                <a:latin typeface="Arial"/>
                <a:ea typeface="Arial"/>
                <a:cs typeface="Arial"/>
                <a:sym typeface="Arial"/>
              </a:rPr>
              <a:t>&gt; StandardScaler</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30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Defining NN model &gt; </a:t>
            </a:r>
            <a:r>
              <a:rPr b="1" lang="en" sz="1200">
                <a:solidFill>
                  <a:srgbClr val="24292E"/>
                </a:solidFill>
                <a:highlight>
                  <a:srgbClr val="FFFFFF"/>
                </a:highlight>
                <a:latin typeface="Arial"/>
                <a:ea typeface="Arial"/>
                <a:cs typeface="Arial"/>
                <a:sym typeface="Arial"/>
              </a:rPr>
              <a:t>Compile &gt; Train &gt; Evaluate</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p:txBody>
      </p:sp>
      <p:pic>
        <p:nvPicPr>
          <p:cNvPr id="105" name="Google Shape;105;p18"/>
          <p:cNvPicPr preferRelativeResize="0"/>
          <p:nvPr/>
        </p:nvPicPr>
        <p:blipFill>
          <a:blip r:embed="rId3">
            <a:alphaModFix/>
          </a:blip>
          <a:stretch>
            <a:fillRect/>
          </a:stretch>
        </p:blipFill>
        <p:spPr>
          <a:xfrm>
            <a:off x="7296721" y="277796"/>
            <a:ext cx="1521425" cy="152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24850" y="355950"/>
            <a:ext cx="1819800" cy="751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600">
                <a:solidFill>
                  <a:srgbClr val="980000"/>
                </a:solidFill>
              </a:rPr>
              <a:t>Data </a:t>
            </a:r>
            <a:endParaRPr b="1" sz="2600">
              <a:solidFill>
                <a:srgbClr val="980000"/>
              </a:solidFill>
            </a:endParaRPr>
          </a:p>
          <a:p>
            <a:pPr indent="0" lvl="0" marL="0" rtl="0" algn="l">
              <a:spcBef>
                <a:spcPts val="0"/>
              </a:spcBef>
              <a:spcAft>
                <a:spcPts val="0"/>
              </a:spcAft>
              <a:buNone/>
            </a:pPr>
            <a:r>
              <a:rPr b="1" lang="en" sz="2600">
                <a:solidFill>
                  <a:srgbClr val="980000"/>
                </a:solidFill>
              </a:rPr>
              <a:t>Cleaning</a:t>
            </a:r>
            <a:endParaRPr b="1" sz="2600">
              <a:solidFill>
                <a:srgbClr val="980000"/>
              </a:solidFill>
            </a:endParaRPr>
          </a:p>
        </p:txBody>
      </p:sp>
      <p:pic>
        <p:nvPicPr>
          <p:cNvPr id="111" name="Google Shape;111;p19"/>
          <p:cNvPicPr preferRelativeResize="0"/>
          <p:nvPr/>
        </p:nvPicPr>
        <p:blipFill>
          <a:blip r:embed="rId3">
            <a:alphaModFix/>
          </a:blip>
          <a:stretch>
            <a:fillRect/>
          </a:stretch>
        </p:blipFill>
        <p:spPr>
          <a:xfrm>
            <a:off x="2422800" y="782275"/>
            <a:ext cx="1733400" cy="1497700"/>
          </a:xfrm>
          <a:prstGeom prst="rect">
            <a:avLst/>
          </a:prstGeom>
          <a:noFill/>
          <a:ln>
            <a:noFill/>
          </a:ln>
        </p:spPr>
      </p:pic>
      <p:sp>
        <p:nvSpPr>
          <p:cNvPr id="112" name="Google Shape;112;p19"/>
          <p:cNvSpPr txBox="1"/>
          <p:nvPr/>
        </p:nvSpPr>
        <p:spPr>
          <a:xfrm>
            <a:off x="684800" y="2396775"/>
            <a:ext cx="35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3" name="Google Shape;113;p19"/>
          <p:cNvSpPr txBox="1"/>
          <p:nvPr>
            <p:ph idx="1" type="body"/>
          </p:nvPr>
        </p:nvSpPr>
        <p:spPr>
          <a:xfrm>
            <a:off x="364150" y="2279975"/>
            <a:ext cx="4257600" cy="400200"/>
          </a:xfrm>
          <a:prstGeom prst="rect">
            <a:avLst/>
          </a:prstGeom>
        </p:spPr>
        <p:txBody>
          <a:bodyPr anchorCtr="0" anchor="t" bIns="91425" lIns="91425" spcFirstLastPara="1" rIns="91425" wrap="square" tIns="91425">
            <a:normAutofit/>
          </a:bodyPr>
          <a:lstStyle/>
          <a:p>
            <a:pPr indent="-190500" lvl="0" marL="2286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Filled in NULL ‘</a:t>
            </a:r>
            <a:r>
              <a:rPr i="1" lang="en" sz="1200">
                <a:solidFill>
                  <a:srgbClr val="24292E"/>
                </a:solidFill>
                <a:highlight>
                  <a:srgbClr val="FFFFFF"/>
                </a:highlight>
                <a:latin typeface="Arial"/>
                <a:ea typeface="Arial"/>
                <a:cs typeface="Arial"/>
                <a:sym typeface="Arial"/>
              </a:rPr>
              <a:t>attendance</a:t>
            </a:r>
            <a:r>
              <a:rPr lang="en" sz="1200">
                <a:solidFill>
                  <a:srgbClr val="24292E"/>
                </a:solidFill>
                <a:highlight>
                  <a:srgbClr val="FFFFFF"/>
                </a:highlight>
                <a:latin typeface="Arial"/>
                <a:ea typeface="Arial"/>
                <a:cs typeface="Arial"/>
                <a:sym typeface="Arial"/>
              </a:rPr>
              <a:t>’ using code-block as follows,</a:t>
            </a:r>
            <a:endParaRPr sz="1200">
              <a:solidFill>
                <a:srgbClr val="24292E"/>
              </a:solidFill>
              <a:highlight>
                <a:srgbClr val="FFFFFF"/>
              </a:highlight>
              <a:latin typeface="Arial"/>
              <a:ea typeface="Arial"/>
              <a:cs typeface="Arial"/>
              <a:sym typeface="Arial"/>
            </a:endParaRPr>
          </a:p>
        </p:txBody>
      </p:sp>
      <p:pic>
        <p:nvPicPr>
          <p:cNvPr id="114" name="Google Shape;114;p19"/>
          <p:cNvPicPr preferRelativeResize="0"/>
          <p:nvPr/>
        </p:nvPicPr>
        <p:blipFill rotWithShape="1">
          <a:blip r:embed="rId4">
            <a:alphaModFix/>
          </a:blip>
          <a:srcRect b="0" l="0" r="0" t="19903"/>
          <a:stretch/>
        </p:blipFill>
        <p:spPr>
          <a:xfrm>
            <a:off x="357650" y="2654100"/>
            <a:ext cx="4257600" cy="2039227"/>
          </a:xfrm>
          <a:prstGeom prst="rect">
            <a:avLst/>
          </a:prstGeom>
          <a:noFill/>
          <a:ln>
            <a:noFill/>
          </a:ln>
        </p:spPr>
      </p:pic>
      <p:pic>
        <p:nvPicPr>
          <p:cNvPr id="115" name="Google Shape;115;p19"/>
          <p:cNvPicPr preferRelativeResize="0"/>
          <p:nvPr/>
        </p:nvPicPr>
        <p:blipFill>
          <a:blip r:embed="rId5">
            <a:alphaModFix/>
          </a:blip>
          <a:stretch>
            <a:fillRect/>
          </a:stretch>
        </p:blipFill>
        <p:spPr>
          <a:xfrm>
            <a:off x="4596325" y="928575"/>
            <a:ext cx="4257601" cy="1715566"/>
          </a:xfrm>
          <a:prstGeom prst="rect">
            <a:avLst/>
          </a:prstGeom>
          <a:noFill/>
          <a:ln>
            <a:noFill/>
          </a:ln>
        </p:spPr>
      </p:pic>
      <p:sp>
        <p:nvSpPr>
          <p:cNvPr id="116" name="Google Shape;116;p19"/>
          <p:cNvSpPr txBox="1"/>
          <p:nvPr>
            <p:ph idx="1" type="body"/>
          </p:nvPr>
        </p:nvSpPr>
        <p:spPr>
          <a:xfrm>
            <a:off x="4596325" y="355950"/>
            <a:ext cx="4257600" cy="572700"/>
          </a:xfrm>
          <a:prstGeom prst="rect">
            <a:avLst/>
          </a:prstGeom>
        </p:spPr>
        <p:txBody>
          <a:bodyPr anchorCtr="0" anchor="t" bIns="91425" lIns="91425" spcFirstLastPara="1" rIns="91425" wrap="square" tIns="91425">
            <a:normAutofit lnSpcReduction="10000"/>
          </a:bodyPr>
          <a:lstStyle/>
          <a:p>
            <a:pPr indent="-190500" lvl="0" marL="2286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Created a dictionary by mapping home team to home venue</a:t>
            </a:r>
            <a:r>
              <a:rPr lang="en" sz="1200">
                <a:solidFill>
                  <a:srgbClr val="24292E"/>
                </a:solidFill>
                <a:highlight>
                  <a:srgbClr val="FFFFFF"/>
                </a:highlight>
                <a:latin typeface="Arial"/>
                <a:ea typeface="Arial"/>
                <a:cs typeface="Arial"/>
                <a:sym typeface="Arial"/>
              </a:rPr>
              <a:t> to fill NULL “</a:t>
            </a:r>
            <a:r>
              <a:rPr i="1" lang="en" sz="1200">
                <a:solidFill>
                  <a:srgbClr val="24292E"/>
                </a:solidFill>
                <a:highlight>
                  <a:srgbClr val="FFFFFF"/>
                </a:highlight>
                <a:latin typeface="Arial"/>
                <a:ea typeface="Arial"/>
                <a:cs typeface="Arial"/>
                <a:sym typeface="Arial"/>
              </a:rPr>
              <a:t>venue</a:t>
            </a:r>
            <a:r>
              <a:rPr lang="en" sz="1200">
                <a:solidFill>
                  <a:srgbClr val="24292E"/>
                </a:solidFill>
                <a:highlight>
                  <a:srgbClr val="FFFFFF"/>
                </a:highlight>
                <a:latin typeface="Arial"/>
                <a:ea typeface="Arial"/>
                <a:cs typeface="Arial"/>
                <a:sym typeface="Arial"/>
              </a:rPr>
              <a:t>” as follows,</a:t>
            </a:r>
            <a:endParaRPr sz="1200">
              <a:solidFill>
                <a:srgbClr val="24292E"/>
              </a:solidFill>
              <a:highlight>
                <a:srgbClr val="FFFFFF"/>
              </a:highlight>
              <a:latin typeface="Arial"/>
              <a:ea typeface="Arial"/>
              <a:cs typeface="Arial"/>
              <a:sym typeface="Arial"/>
            </a:endParaRPr>
          </a:p>
        </p:txBody>
      </p:sp>
      <p:pic>
        <p:nvPicPr>
          <p:cNvPr id="117" name="Google Shape;117;p19"/>
          <p:cNvPicPr preferRelativeResize="0"/>
          <p:nvPr/>
        </p:nvPicPr>
        <p:blipFill>
          <a:blip r:embed="rId6">
            <a:alphaModFix/>
          </a:blip>
          <a:stretch>
            <a:fillRect/>
          </a:stretch>
        </p:blipFill>
        <p:spPr>
          <a:xfrm>
            <a:off x="4648200" y="2741650"/>
            <a:ext cx="4075025" cy="621600"/>
          </a:xfrm>
          <a:prstGeom prst="rect">
            <a:avLst/>
          </a:prstGeom>
          <a:noFill/>
          <a:ln>
            <a:noFill/>
          </a:ln>
        </p:spPr>
      </p:pic>
      <p:pic>
        <p:nvPicPr>
          <p:cNvPr id="118" name="Google Shape;118;p19"/>
          <p:cNvPicPr preferRelativeResize="0"/>
          <p:nvPr/>
        </p:nvPicPr>
        <p:blipFill>
          <a:blip r:embed="rId7">
            <a:alphaModFix/>
          </a:blip>
          <a:stretch>
            <a:fillRect/>
          </a:stretch>
        </p:blipFill>
        <p:spPr>
          <a:xfrm>
            <a:off x="7176250" y="3460750"/>
            <a:ext cx="1546975" cy="1322200"/>
          </a:xfrm>
          <a:prstGeom prst="rect">
            <a:avLst/>
          </a:prstGeom>
          <a:noFill/>
          <a:ln>
            <a:noFill/>
          </a:ln>
        </p:spPr>
      </p:pic>
      <p:sp>
        <p:nvSpPr>
          <p:cNvPr id="119" name="Google Shape;119;p19"/>
          <p:cNvSpPr txBox="1"/>
          <p:nvPr>
            <p:ph idx="1" type="body"/>
          </p:nvPr>
        </p:nvSpPr>
        <p:spPr>
          <a:xfrm>
            <a:off x="2394575" y="432150"/>
            <a:ext cx="883500" cy="365700"/>
          </a:xfrm>
          <a:prstGeom prst="rect">
            <a:avLst/>
          </a:prstGeom>
        </p:spPr>
        <p:txBody>
          <a:bodyPr anchorCtr="0" anchor="t" bIns="91425" lIns="91425" spcFirstLastPara="1" rIns="91425" wrap="square" tIns="91425">
            <a:normAutofit lnSpcReduction="20000"/>
          </a:bodyPr>
          <a:lstStyle/>
          <a:p>
            <a:pPr indent="0" lvl="0" marL="0" rtl="0" algn="l">
              <a:spcBef>
                <a:spcPts val="300"/>
              </a:spcBef>
              <a:spcAft>
                <a:spcPts val="1200"/>
              </a:spcAft>
              <a:buNone/>
            </a:pPr>
            <a:r>
              <a:rPr b="1" lang="en" sz="1200">
                <a:solidFill>
                  <a:srgbClr val="24292E"/>
                </a:solidFill>
                <a:highlight>
                  <a:srgbClr val="FFFFFF"/>
                </a:highlight>
                <a:latin typeface="Arial"/>
                <a:ea typeface="Arial"/>
                <a:cs typeface="Arial"/>
                <a:sym typeface="Arial"/>
              </a:rPr>
              <a:t>BEFORE:</a:t>
            </a:r>
            <a:endParaRPr b="1" sz="1200">
              <a:solidFill>
                <a:srgbClr val="24292E"/>
              </a:solidFill>
              <a:highlight>
                <a:srgbClr val="FFFFFF"/>
              </a:highlight>
              <a:latin typeface="Arial"/>
              <a:ea typeface="Arial"/>
              <a:cs typeface="Arial"/>
              <a:sym typeface="Arial"/>
            </a:endParaRPr>
          </a:p>
        </p:txBody>
      </p:sp>
      <p:sp>
        <p:nvSpPr>
          <p:cNvPr id="120" name="Google Shape;120;p19"/>
          <p:cNvSpPr txBox="1"/>
          <p:nvPr>
            <p:ph idx="1" type="body"/>
          </p:nvPr>
        </p:nvSpPr>
        <p:spPr>
          <a:xfrm>
            <a:off x="6335124" y="3418100"/>
            <a:ext cx="780000" cy="365700"/>
          </a:xfrm>
          <a:prstGeom prst="rect">
            <a:avLst/>
          </a:prstGeom>
        </p:spPr>
        <p:txBody>
          <a:bodyPr anchorCtr="0" anchor="t" bIns="91425" lIns="91425" spcFirstLastPara="1" rIns="91425" wrap="square" tIns="91425">
            <a:normAutofit lnSpcReduction="20000"/>
          </a:bodyPr>
          <a:lstStyle/>
          <a:p>
            <a:pPr indent="0" lvl="0" marL="0" rtl="0" algn="l">
              <a:spcBef>
                <a:spcPts val="300"/>
              </a:spcBef>
              <a:spcAft>
                <a:spcPts val="1200"/>
              </a:spcAft>
              <a:buNone/>
            </a:pPr>
            <a:r>
              <a:rPr b="1" lang="en" sz="1200">
                <a:solidFill>
                  <a:srgbClr val="24292E"/>
                </a:solidFill>
                <a:highlight>
                  <a:srgbClr val="FFFFFF"/>
                </a:highlight>
                <a:latin typeface="Arial"/>
                <a:ea typeface="Arial"/>
                <a:cs typeface="Arial"/>
                <a:sym typeface="Arial"/>
              </a:rPr>
              <a:t>AFTER</a:t>
            </a:r>
            <a:r>
              <a:rPr b="1" lang="en" sz="1200">
                <a:solidFill>
                  <a:srgbClr val="24292E"/>
                </a:solidFill>
                <a:highlight>
                  <a:srgbClr val="FFFFFF"/>
                </a:highlight>
                <a:latin typeface="Arial"/>
                <a:ea typeface="Arial"/>
                <a:cs typeface="Arial"/>
                <a:sym typeface="Arial"/>
              </a:rPr>
              <a:t>:</a:t>
            </a:r>
            <a:endParaRPr b="1" sz="1200">
              <a:solidFill>
                <a:srgbClr val="24292E"/>
              </a:solidFill>
              <a:highlight>
                <a:srgbClr val="FFFFFF"/>
              </a:highlight>
              <a:latin typeface="Arial"/>
              <a:ea typeface="Arial"/>
              <a:cs typeface="Arial"/>
              <a:sym typeface="Arial"/>
            </a:endParaRPr>
          </a:p>
        </p:txBody>
      </p:sp>
      <p:pic>
        <p:nvPicPr>
          <p:cNvPr id="121" name="Google Shape;121;p19"/>
          <p:cNvPicPr preferRelativeResize="0"/>
          <p:nvPr/>
        </p:nvPicPr>
        <p:blipFill>
          <a:blip r:embed="rId8">
            <a:alphaModFix/>
          </a:blip>
          <a:stretch>
            <a:fillRect/>
          </a:stretch>
        </p:blipFill>
        <p:spPr>
          <a:xfrm>
            <a:off x="4831525" y="3524475"/>
            <a:ext cx="1366275" cy="136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516600" y="329125"/>
            <a:ext cx="40554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Database in PostgreSQL</a:t>
            </a:r>
            <a:endParaRPr b="1" sz="2600">
              <a:solidFill>
                <a:srgbClr val="980000"/>
              </a:solidFill>
            </a:endParaRPr>
          </a:p>
        </p:txBody>
      </p:sp>
      <p:sp>
        <p:nvSpPr>
          <p:cNvPr id="127" name="Google Shape;127;p20"/>
          <p:cNvSpPr txBox="1"/>
          <p:nvPr>
            <p:ph idx="1" type="body"/>
          </p:nvPr>
        </p:nvSpPr>
        <p:spPr>
          <a:xfrm>
            <a:off x="396200" y="1577725"/>
            <a:ext cx="3058500" cy="2143800"/>
          </a:xfrm>
          <a:prstGeom prst="rect">
            <a:avLst/>
          </a:prstGeom>
        </p:spPr>
        <p:txBody>
          <a:bodyPr anchorCtr="0" anchor="t" bIns="91425" lIns="91425" spcFirstLastPara="1" rIns="91425" wrap="square" tIns="91425">
            <a:normAutofit/>
          </a:bodyPr>
          <a:lstStyle/>
          <a:p>
            <a:pPr indent="-190500" lvl="0" marL="228600" rtl="0" algn="l">
              <a:spcBef>
                <a:spcPts val="0"/>
              </a:spcBef>
              <a:spcAft>
                <a:spcPts val="0"/>
              </a:spcAft>
              <a:buSzPts val="1200"/>
              <a:buChar char="●"/>
            </a:pPr>
            <a:r>
              <a:rPr b="1" lang="en" sz="1200"/>
              <a:t>Created a database</a:t>
            </a:r>
            <a:r>
              <a:rPr lang="en" sz="1200"/>
              <a:t> “major_league_soccer” in PgAdmin</a:t>
            </a:r>
            <a:endParaRPr sz="1200"/>
          </a:p>
          <a:p>
            <a:pPr indent="-190500" lvl="0" marL="228600" rtl="0" algn="l">
              <a:spcBef>
                <a:spcPts val="1000"/>
              </a:spcBef>
              <a:spcAft>
                <a:spcPts val="0"/>
              </a:spcAft>
              <a:buSzPts val="1200"/>
              <a:buChar char="●"/>
            </a:pPr>
            <a:r>
              <a:rPr b="1" lang="en" sz="1200"/>
              <a:t>Exported </a:t>
            </a:r>
            <a:r>
              <a:rPr lang="en" sz="1200"/>
              <a:t>6 cleaned DataFrames to SQL tables</a:t>
            </a:r>
            <a:endParaRPr sz="1200"/>
          </a:p>
          <a:p>
            <a:pPr indent="-190500" lvl="0" marL="228600" rtl="0" algn="l">
              <a:spcBef>
                <a:spcPts val="1000"/>
              </a:spcBef>
              <a:spcAft>
                <a:spcPts val="0"/>
              </a:spcAft>
              <a:buSzPts val="1200"/>
              <a:buChar char="●"/>
            </a:pPr>
            <a:r>
              <a:rPr lang="en" sz="1200"/>
              <a:t>2 tables are </a:t>
            </a:r>
            <a:r>
              <a:rPr b="1" lang="en" sz="1200"/>
              <a:t>joined </a:t>
            </a:r>
            <a:r>
              <a:rPr lang="en" sz="1200"/>
              <a:t>using SQL Query</a:t>
            </a:r>
            <a:endParaRPr sz="1200"/>
          </a:p>
          <a:p>
            <a:pPr indent="-190500" lvl="0" marL="228600" rtl="0" algn="l">
              <a:spcBef>
                <a:spcPts val="1000"/>
              </a:spcBef>
              <a:spcAft>
                <a:spcPts val="1000"/>
              </a:spcAft>
              <a:buSzPts val="1200"/>
              <a:buChar char="●"/>
            </a:pPr>
            <a:r>
              <a:rPr b="1" lang="en" sz="1200"/>
              <a:t>Imported </a:t>
            </a:r>
            <a:r>
              <a:rPr lang="en" sz="1200"/>
              <a:t>data from SQL Database for ML Preprocessing</a:t>
            </a:r>
            <a:endParaRPr sz="1200"/>
          </a:p>
        </p:txBody>
      </p:sp>
      <p:pic>
        <p:nvPicPr>
          <p:cNvPr id="128" name="Google Shape;128;p20"/>
          <p:cNvPicPr preferRelativeResize="0"/>
          <p:nvPr/>
        </p:nvPicPr>
        <p:blipFill rotWithShape="1">
          <a:blip r:embed="rId3">
            <a:alphaModFix/>
          </a:blip>
          <a:srcRect b="0" l="0" r="46751" t="0"/>
          <a:stretch/>
        </p:blipFill>
        <p:spPr>
          <a:xfrm>
            <a:off x="3972750" y="872625"/>
            <a:ext cx="2877124" cy="3798651"/>
          </a:xfrm>
          <a:prstGeom prst="rect">
            <a:avLst/>
          </a:prstGeom>
          <a:noFill/>
          <a:ln>
            <a:noFill/>
          </a:ln>
        </p:spPr>
      </p:pic>
      <p:pic>
        <p:nvPicPr>
          <p:cNvPr id="129" name="Google Shape;129;p20"/>
          <p:cNvPicPr preferRelativeResize="0"/>
          <p:nvPr/>
        </p:nvPicPr>
        <p:blipFill>
          <a:blip r:embed="rId4">
            <a:alphaModFix/>
          </a:blip>
          <a:stretch>
            <a:fillRect/>
          </a:stretch>
        </p:blipFill>
        <p:spPr>
          <a:xfrm>
            <a:off x="7593800" y="218400"/>
            <a:ext cx="1334675" cy="133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516600" y="329125"/>
            <a:ext cx="40554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Technologies Used</a:t>
            </a:r>
            <a:endParaRPr b="1" sz="2600">
              <a:solidFill>
                <a:srgbClr val="980000"/>
              </a:solidFill>
            </a:endParaRPr>
          </a:p>
        </p:txBody>
      </p:sp>
      <p:pic>
        <p:nvPicPr>
          <p:cNvPr id="135" name="Google Shape;135;p21"/>
          <p:cNvPicPr preferRelativeResize="0"/>
          <p:nvPr/>
        </p:nvPicPr>
        <p:blipFill>
          <a:blip r:embed="rId3">
            <a:alphaModFix/>
          </a:blip>
          <a:stretch>
            <a:fillRect/>
          </a:stretch>
        </p:blipFill>
        <p:spPr>
          <a:xfrm>
            <a:off x="568775" y="1151175"/>
            <a:ext cx="2169358" cy="728725"/>
          </a:xfrm>
          <a:prstGeom prst="rect">
            <a:avLst/>
          </a:prstGeom>
          <a:noFill/>
          <a:ln>
            <a:noFill/>
          </a:ln>
        </p:spPr>
      </p:pic>
      <p:pic>
        <p:nvPicPr>
          <p:cNvPr id="136" name="Google Shape;136;p21"/>
          <p:cNvPicPr preferRelativeResize="0"/>
          <p:nvPr/>
        </p:nvPicPr>
        <p:blipFill>
          <a:blip r:embed="rId4">
            <a:alphaModFix/>
          </a:blip>
          <a:stretch>
            <a:fillRect/>
          </a:stretch>
        </p:blipFill>
        <p:spPr>
          <a:xfrm>
            <a:off x="3992050" y="785375"/>
            <a:ext cx="1159925" cy="1349525"/>
          </a:xfrm>
          <a:prstGeom prst="rect">
            <a:avLst/>
          </a:prstGeom>
          <a:noFill/>
          <a:ln>
            <a:noFill/>
          </a:ln>
        </p:spPr>
      </p:pic>
      <p:pic>
        <p:nvPicPr>
          <p:cNvPr id="137" name="Google Shape;137;p21"/>
          <p:cNvPicPr preferRelativeResize="0"/>
          <p:nvPr/>
        </p:nvPicPr>
        <p:blipFill>
          <a:blip r:embed="rId5">
            <a:alphaModFix/>
          </a:blip>
          <a:stretch>
            <a:fillRect/>
          </a:stretch>
        </p:blipFill>
        <p:spPr>
          <a:xfrm>
            <a:off x="6727036" y="2082575"/>
            <a:ext cx="1481373" cy="1410525"/>
          </a:xfrm>
          <a:prstGeom prst="rect">
            <a:avLst/>
          </a:prstGeom>
          <a:noFill/>
          <a:ln>
            <a:noFill/>
          </a:ln>
        </p:spPr>
      </p:pic>
      <p:pic>
        <p:nvPicPr>
          <p:cNvPr id="138" name="Google Shape;138;p21"/>
          <p:cNvPicPr preferRelativeResize="0"/>
          <p:nvPr/>
        </p:nvPicPr>
        <p:blipFill>
          <a:blip r:embed="rId6">
            <a:alphaModFix/>
          </a:blip>
          <a:stretch>
            <a:fillRect/>
          </a:stretch>
        </p:blipFill>
        <p:spPr>
          <a:xfrm>
            <a:off x="754011" y="2222563"/>
            <a:ext cx="1798877" cy="728725"/>
          </a:xfrm>
          <a:prstGeom prst="rect">
            <a:avLst/>
          </a:prstGeom>
          <a:noFill/>
          <a:ln>
            <a:noFill/>
          </a:ln>
        </p:spPr>
      </p:pic>
      <p:pic>
        <p:nvPicPr>
          <p:cNvPr id="139" name="Google Shape;139;p21"/>
          <p:cNvPicPr preferRelativeResize="0"/>
          <p:nvPr/>
        </p:nvPicPr>
        <p:blipFill>
          <a:blip r:embed="rId7">
            <a:alphaModFix/>
          </a:blip>
          <a:stretch>
            <a:fillRect/>
          </a:stretch>
        </p:blipFill>
        <p:spPr>
          <a:xfrm>
            <a:off x="6176603" y="554400"/>
            <a:ext cx="2718050" cy="968650"/>
          </a:xfrm>
          <a:prstGeom prst="rect">
            <a:avLst/>
          </a:prstGeom>
          <a:noFill/>
          <a:ln>
            <a:noFill/>
          </a:ln>
        </p:spPr>
      </p:pic>
      <p:pic>
        <p:nvPicPr>
          <p:cNvPr id="140" name="Google Shape;140;p21"/>
          <p:cNvPicPr preferRelativeResize="0"/>
          <p:nvPr/>
        </p:nvPicPr>
        <p:blipFill>
          <a:blip r:embed="rId8">
            <a:alphaModFix/>
          </a:blip>
          <a:stretch>
            <a:fillRect/>
          </a:stretch>
        </p:blipFill>
        <p:spPr>
          <a:xfrm>
            <a:off x="6383051" y="3650100"/>
            <a:ext cx="2169350" cy="1214834"/>
          </a:xfrm>
          <a:prstGeom prst="rect">
            <a:avLst/>
          </a:prstGeom>
          <a:noFill/>
          <a:ln>
            <a:noFill/>
          </a:ln>
        </p:spPr>
      </p:pic>
      <p:pic>
        <p:nvPicPr>
          <p:cNvPr id="141" name="Google Shape;141;p21"/>
          <p:cNvPicPr preferRelativeResize="0"/>
          <p:nvPr/>
        </p:nvPicPr>
        <p:blipFill>
          <a:blip r:embed="rId9">
            <a:alphaModFix/>
          </a:blip>
          <a:stretch>
            <a:fillRect/>
          </a:stretch>
        </p:blipFill>
        <p:spPr>
          <a:xfrm>
            <a:off x="3314039" y="2677925"/>
            <a:ext cx="2689361" cy="1250675"/>
          </a:xfrm>
          <a:prstGeom prst="rect">
            <a:avLst/>
          </a:prstGeom>
          <a:noFill/>
          <a:ln>
            <a:noFill/>
          </a:ln>
        </p:spPr>
      </p:pic>
      <p:pic>
        <p:nvPicPr>
          <p:cNvPr id="142" name="Google Shape;142;p21"/>
          <p:cNvPicPr preferRelativeResize="0"/>
          <p:nvPr/>
        </p:nvPicPr>
        <p:blipFill>
          <a:blip r:embed="rId10">
            <a:alphaModFix/>
          </a:blip>
          <a:stretch>
            <a:fillRect/>
          </a:stretch>
        </p:blipFill>
        <p:spPr>
          <a:xfrm>
            <a:off x="912763" y="3446375"/>
            <a:ext cx="1481375" cy="1250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